
<file path=[Content_Types].xml><?xml version="1.0" encoding="utf-8"?>
<Types xmlns="http://schemas.openxmlformats.org/package/2006/content-types"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s/slide94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36.xml" ContentType="application/vnd.openxmlformats-officedocument.presentationml.slide+xml"/>
  <Override PartName="/ppt/slides/slide83.xml" ContentType="application/vnd.openxmlformats-officedocument.presentationml.slide+xml"/>
  <Override PartName="/ppt/notesSlides/notesSlide3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85.xml" ContentType="application/vnd.openxmlformats-officedocument.presentationml.notesSlide+xml"/>
  <Override PartName="/ppt/notesSlides/notesSlide96.xml" ContentType="application/vnd.openxmlformats-officedocument.presentationml.notesSlide+xml"/>
  <Override PartName="/ppt/slides/slide25.xml" ContentType="application/vnd.openxmlformats-officedocument.presentationml.slide+xml"/>
  <Override PartName="/ppt/slides/slide72.xml" ContentType="application/vnd.openxmlformats-officedocument.presentationml.slide+xml"/>
  <Override PartName="/ppt/slideLayouts/slideLayout2.xml" ContentType="application/vnd.openxmlformats-officedocument.presentationml.slideLayout+xml"/>
  <Override PartName="/ppt/notesSlides/notesSlide27.xml" ContentType="application/vnd.openxmlformats-officedocument.presentationml.notesSlide+xml"/>
  <Override PartName="/ppt/notesSlides/notesSlide74.xml" ContentType="application/vnd.openxmlformats-officedocument.presentationml.notesSlide+xml"/>
  <Default Extension="xml" ContentType="application/xml"/>
  <Override PartName="/ppt/slides/slide14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63.xml" ContentType="application/vnd.openxmlformats-officedocument.presentationml.notesSlide+xml"/>
  <Override PartName="/ppt/tableStyles.xml" ContentType="application/vnd.openxmlformats-officedocument.presentationml.tableStyles+xml"/>
  <Override PartName="/ppt/notesSlides/notesSlide4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30.xml" ContentType="application/vnd.openxmlformats-officedocument.presentationml.notesSlide+xml"/>
  <Override PartName="/ppt/slides/slide99.xml" ContentType="application/vnd.openxmlformats-officedocument.presentationml.slide+xml"/>
  <Override PartName="/ppt/notesSlides/notesSlide7.xml" ContentType="application/vnd.openxmlformats-officedocument.presentationml.notes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77.xml" ContentType="application/vnd.openxmlformats-officedocument.presentationml.slide+xml"/>
  <Override PartName="/ppt/slides/slide88.xml" ContentType="application/vnd.openxmlformats-officedocument.presentationml.slide+xml"/>
  <Override PartName="/ppt/slides/slide107.xml" ContentType="application/vnd.openxmlformats-officedocument.presentationml.slide+xml"/>
  <Override PartName="/ppt/viewProps.xml" ContentType="application/vnd.openxmlformats-officedocument.presentationml.viewProp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48.xml" ContentType="application/vnd.openxmlformats-officedocument.presentationml.slide+xml"/>
  <Override PartName="/ppt/slides/slide66.xml" ContentType="application/vnd.openxmlformats-officedocument.presentationml.slide+xml"/>
  <Override PartName="/ppt/slides/slide95.xml" ContentType="application/vnd.openxmlformats-officedocument.presentationml.slide+xml"/>
  <Override PartName="/ppt/slides/slide103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3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79.xml" ContentType="application/vnd.openxmlformats-officedocument.presentationml.notesSlide+xml"/>
  <Override PartName="/ppt/notesSlides/notesSlide97.xml" ContentType="application/vnd.openxmlformats-officedocument.presentationml.notes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55.xml" ContentType="application/vnd.openxmlformats-officedocument.presentationml.slide+xml"/>
  <Override PartName="/ppt/slides/slide73.xml" ContentType="application/vnd.openxmlformats-officedocument.presentationml.slide+xml"/>
  <Override PartName="/ppt/slides/slide8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notesSlides/notesSlide39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86.xml" ContentType="application/vnd.openxmlformats-officedocument.presentationml.notesSlide+xml"/>
  <Override PartName="/ppt/notesSlides/notesSlide102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33.xml" ContentType="application/vnd.openxmlformats-officedocument.presentationml.slide+xml"/>
  <Override PartName="/ppt/slides/slide44.xml" ContentType="application/vnd.openxmlformats-officedocument.presentationml.slide+xml"/>
  <Override PartName="/ppt/slides/slide62.xml" ContentType="application/vnd.openxmlformats-officedocument.presentationml.slide+xml"/>
  <Override PartName="/ppt/slides/slide80.xml" ContentType="application/vnd.openxmlformats-officedocument.presentationml.slide+xml"/>
  <Override PartName="/ppt/slides/slide91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75.xml" ContentType="application/vnd.openxmlformats-officedocument.presentationml.notesSlide+xml"/>
  <Override PartName="/ppt/notesSlides/notesSlide93.xml" ContentType="application/vnd.openxmlformats-officedocument.presentationml.notesSlide+xml"/>
  <Override PartName="/ppt/presentation.xml" ContentType="application/vnd.openxmlformats-officedocument.presentationml.presentation.main+xml"/>
  <Override PartName="/ppt/slides/slide22.xml" ContentType="application/vnd.openxmlformats-officedocument.presentationml.slide+xml"/>
  <Override PartName="/ppt/slides/slide51.xml" ContentType="application/vnd.openxmlformats-officedocument.presentationml.slide+xml"/>
  <Override PartName="/ppt/notesSlides/notesSlide2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71.xml" ContentType="application/vnd.openxmlformats-officedocument.presentationml.notesSlide+xml"/>
  <Override PartName="/ppt/notesSlides/notesSlide82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4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60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slides/slide89.xml" ContentType="application/vnd.openxmlformats-officedocument.presentationml.slide+xml"/>
  <Override PartName="/ppt/slides/slide108.xml" ContentType="application/vnd.openxmlformats-officedocument.presentationml.slide+xml"/>
  <Override PartName="/ppt/slides/slide49.xml" ContentType="application/vnd.openxmlformats-officedocument.presentationml.slide+xml"/>
  <Override PartName="/ppt/slides/slide78.xml" ContentType="application/vnd.openxmlformats-officedocument.presentationml.slide+xml"/>
  <Override PartName="/ppt/slides/slide96.xml" ContentType="application/vnd.openxmlformats-officedocument.presentationml.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s/slide85.xml" ContentType="application/vnd.openxmlformats-officedocument.presentationml.slide+xml"/>
  <Override PartName="/ppt/slides/slide104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69.xml" ContentType="application/vnd.openxmlformats-officedocument.presentationml.notesSlide+xml"/>
  <Override PartName="/ppt/notesSlides/notesSlide87.xml" ContentType="application/vnd.openxmlformats-officedocument.presentationml.notesSlide+xml"/>
  <Override PartName="/ppt/notesSlides/notesSlide98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s/slide74.xml" ContentType="application/vnd.openxmlformats-officedocument.presentationml.slide+xml"/>
  <Override PartName="/ppt/slides/slide92.xml" ContentType="application/vnd.openxmlformats-officedocument.presentationml.slide+xml"/>
  <Override PartName="/ppt/slideLayouts/slideLayout4.xml" ContentType="application/vnd.openxmlformats-officedocument.presentationml.slideLayout+xml"/>
  <Override PartName="/ppt/notesSlides/notesSlide29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76.xml" ContentType="application/vnd.openxmlformats-officedocument.presentationml.notesSlide+xml"/>
  <Override PartName="/ppt/notesSlides/notesSlide94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slides/slide81.xml" ContentType="application/vnd.openxmlformats-officedocument.presentationml.slide+xml"/>
  <Override PartName="/ppt/slides/slide100.xml" ContentType="application/vnd.openxmlformats-officedocument.presentationml.slide+xml"/>
  <Override PartName="/ppt/notesSlides/notesSlide18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83.xml" ContentType="application/vnd.openxmlformats-officedocument.presentationml.notesSlide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slides/slide70.xml" ContentType="application/vnd.openxmlformats-officedocument.presentationml.slide+xml"/>
  <Override PartName="/ppt/notesSlides/notesSlide25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72.xml" ContentType="application/vnd.openxmlformats-officedocument.presentationml.notesSlide+xml"/>
  <Override PartName="/ppt/notesSlides/notesSlide90.xml" ContentType="application/vnd.openxmlformats-officedocument.presentationml.notes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50.xml" ContentType="application/vnd.openxmlformats-officedocument.presentationml.notesSlide+xml"/>
  <Override PartName="/ppt/slides/slide79.xml" ContentType="application/vnd.openxmlformats-officedocument.presentationml.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68.xml" ContentType="application/vnd.openxmlformats-officedocument.presentationml.slide+xml"/>
  <Override PartName="/ppt/slides/slide97.xml" ContentType="application/vnd.openxmlformats-officedocument.presentationml.slide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notesSlides/notesSlide99.xml" ContentType="application/vnd.openxmlformats-officedocument.presentationml.notes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57.xml" ContentType="application/vnd.openxmlformats-officedocument.presentationml.slide+xml"/>
  <Override PartName="/ppt/slides/slide75.xml" ContentType="application/vnd.openxmlformats-officedocument.presentationml.slide+xml"/>
  <Override PartName="/ppt/slides/slide86.xml" ContentType="application/vnd.openxmlformats-officedocument.presentationml.slide+xml"/>
  <Override PartName="/ppt/slides/slide105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88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46.xml" ContentType="application/vnd.openxmlformats-officedocument.presentationml.slide+xml"/>
  <Override PartName="/ppt/slides/slide64.xml" ContentType="application/vnd.openxmlformats-officedocument.presentationml.slide+xml"/>
  <Override PartName="/ppt/slides/slide93.xml" ContentType="application/vnd.openxmlformats-officedocument.presentationml.slide+xml"/>
  <Override PartName="/ppt/slides/slide101.xml" ContentType="application/vnd.openxmlformats-officedocument.presentationml.slide+xml"/>
  <Override PartName="/ppt/slideLayouts/slideLayout5.xml" ContentType="application/vnd.openxmlformats-officedocument.presentationml.slideLayout+xml"/>
  <Override PartName="/ppt/notesSlides/notesSlide19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77.xml" ContentType="application/vnd.openxmlformats-officedocument.presentationml.notesSlide+xml"/>
  <Override PartName="/ppt/notesSlides/notesSlide95.xml" ContentType="application/vnd.openxmlformats-officedocument.presentationml.notesSlide+xml"/>
  <Override PartName="/ppt/slides/slide24.xml" ContentType="application/vnd.openxmlformats-officedocument.presentationml.slide+xml"/>
  <Override PartName="/ppt/slides/slide35.xml" ContentType="application/vnd.openxmlformats-officedocument.presentationml.slide+xml"/>
  <Override PartName="/ppt/slides/slide53.xml" ContentType="application/vnd.openxmlformats-officedocument.presentationml.slide+xml"/>
  <Override PartName="/ppt/slides/slide71.xml" ContentType="application/vnd.openxmlformats-officedocument.presentationml.slide+xml"/>
  <Override PartName="/ppt/slides/slide82.xml" ContentType="application/vnd.openxmlformats-officedocument.presentationml.slide+xml"/>
  <Default Extension="jpeg" ContentType="image/jpeg"/>
  <Override PartName="/ppt/notesSlides/notesSlide37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84.xml" ContentType="application/vnd.openxmlformats-officedocument.presentationml.notesSlide+xml"/>
  <Override PartName="/ppt/notesSlides/notesSlide100.xml" ContentType="application/vnd.openxmlformats-officedocument.presentationml.notesSlide+xml"/>
  <Override PartName="/ppt/slides/slide13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73.xml" ContentType="application/vnd.openxmlformats-officedocument.presentationml.notesSlide+xml"/>
  <Override PartName="/ppt/notesSlides/notesSlide91.xml" ContentType="application/vnd.openxmlformats-officedocument.presentationml.notesSlide+xml"/>
  <Override PartName="/ppt/slides/slide20.xml" ContentType="application/vnd.openxmlformats-officedocument.presentationml.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8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40.xml" ContentType="application/vnd.openxmlformats-officedocument.presentationml.notesSlide+xml"/>
  <Override PartName="/ppt/slides/slide98.xml" ContentType="application/vnd.openxmlformats-officedocument.presentationml.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slides/slide69.xml" ContentType="application/vnd.openxmlformats-officedocument.presentationml.slide+xml"/>
  <Override PartName="/ppt/slides/slide87.xml" ContentType="application/vnd.openxmlformats-officedocument.presentationml.slide+xml"/>
  <Override PartName="/ppt/slides/slide106.xml" ContentType="application/vnd.openxmlformats-officedocument.presentationml.slide+xml"/>
  <Override PartName="/ppt/notesSlides/notesSlide89.xml" ContentType="application/vnd.openxmlformats-officedocument.presentationml.notesSlide+xml"/>
  <Override PartName="/ppt/slides/slide29.xml" ContentType="application/vnd.openxmlformats-officedocument.presentationml.slide+xml"/>
  <Override PartName="/ppt/slides/slide76.xml" ContentType="application/vnd.openxmlformats-officedocument.presentationml.slide+xml"/>
  <Override PartName="/ppt/notesSlides/notesSlide78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s/slide102.xml" ContentType="application/vnd.openxmlformats-officedocument.presentationml.slide+xml"/>
  <Override PartName="/ppt/slideLayouts/slideLayout6.xml" ContentType="application/vnd.openxmlformats-officedocument.presentationml.slideLayout+xml"/>
  <Override PartName="/ppt/notesSlides/notesSlide67.xml" ContentType="application/vnd.openxmlformats-officedocument.presentationml.notesSlide+xml"/>
  <Override PartName="/ppt/slides/slide43.xml" ContentType="application/vnd.openxmlformats-officedocument.presentationml.slide+xml"/>
  <Override PartName="/ppt/slides/slide90.xml" ContentType="application/vnd.openxmlformats-officedocument.presentationml.slide+xml"/>
  <Override PartName="/ppt/theme/theme1.xml" ContentType="application/vnd.openxmlformats-officedocument.theme+xml"/>
  <Override PartName="/ppt/notesSlides/notesSlide4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92.xml" ContentType="application/vnd.openxmlformats-officedocument.presentationml.notesSlide+xml"/>
  <Override PartName="/ppt/notesSlides/notesSlide101.xml" ContentType="application/vnd.openxmlformats-officedocument.presentationml.notesSlide+xml"/>
  <Override PartName="/ppt/slides/slide32.xml" ContentType="application/vnd.openxmlformats-officedocument.presentationml.slide+xml"/>
  <Override PartName="/ppt/notesSlides/notesSlide34.xml" ContentType="application/vnd.openxmlformats-officedocument.presentationml.notesSlide+xml"/>
  <Override PartName="/ppt/notesSlides/notesSlide81.xml" ContentType="application/vnd.openxmlformats-officedocument.presentationml.notesSlide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notesSlides/notesSlide23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12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0"/>
  </p:notesMasterIdLst>
  <p:sldIdLst>
    <p:sldId id="256" r:id="rId2"/>
    <p:sldId id="517" r:id="rId3"/>
    <p:sldId id="276" r:id="rId4"/>
    <p:sldId id="524" r:id="rId5"/>
    <p:sldId id="519" r:id="rId6"/>
    <p:sldId id="520" r:id="rId7"/>
    <p:sldId id="350" r:id="rId8"/>
    <p:sldId id="518" r:id="rId9"/>
    <p:sldId id="408" r:id="rId10"/>
    <p:sldId id="261" r:id="rId11"/>
    <p:sldId id="396" r:id="rId12"/>
    <p:sldId id="409" r:id="rId13"/>
    <p:sldId id="397" r:id="rId14"/>
    <p:sldId id="410" r:id="rId15"/>
    <p:sldId id="521" r:id="rId16"/>
    <p:sldId id="398" r:id="rId17"/>
    <p:sldId id="399" r:id="rId18"/>
    <p:sldId id="401" r:id="rId19"/>
    <p:sldId id="403" r:id="rId20"/>
    <p:sldId id="404" r:id="rId21"/>
    <p:sldId id="430" r:id="rId22"/>
    <p:sldId id="426" r:id="rId23"/>
    <p:sldId id="407" r:id="rId24"/>
    <p:sldId id="411" r:id="rId25"/>
    <p:sldId id="476" r:id="rId26"/>
    <p:sldId id="477" r:id="rId27"/>
    <p:sldId id="516" r:id="rId28"/>
    <p:sldId id="392" r:id="rId29"/>
    <p:sldId id="412" r:id="rId30"/>
    <p:sldId id="413" r:id="rId31"/>
    <p:sldId id="427" r:id="rId32"/>
    <p:sldId id="418" r:id="rId33"/>
    <p:sldId id="420" r:id="rId34"/>
    <p:sldId id="421" r:id="rId35"/>
    <p:sldId id="422" r:id="rId36"/>
    <p:sldId id="428" r:id="rId37"/>
    <p:sldId id="424" r:id="rId38"/>
    <p:sldId id="425" r:id="rId39"/>
    <p:sldId id="431" r:id="rId40"/>
    <p:sldId id="432" r:id="rId41"/>
    <p:sldId id="433" r:id="rId42"/>
    <p:sldId id="434" r:id="rId43"/>
    <p:sldId id="435" r:id="rId44"/>
    <p:sldId id="436" r:id="rId45"/>
    <p:sldId id="439" r:id="rId46"/>
    <p:sldId id="440" r:id="rId47"/>
    <p:sldId id="441" r:id="rId48"/>
    <p:sldId id="442" r:id="rId49"/>
    <p:sldId id="443" r:id="rId50"/>
    <p:sldId id="444" r:id="rId51"/>
    <p:sldId id="446" r:id="rId52"/>
    <p:sldId id="447" r:id="rId53"/>
    <p:sldId id="448" r:id="rId54"/>
    <p:sldId id="449" r:id="rId55"/>
    <p:sldId id="453" r:id="rId56"/>
    <p:sldId id="451" r:id="rId57"/>
    <p:sldId id="458" r:id="rId58"/>
    <p:sldId id="460" r:id="rId59"/>
    <p:sldId id="461" r:id="rId60"/>
    <p:sldId id="465" r:id="rId61"/>
    <p:sldId id="462" r:id="rId62"/>
    <p:sldId id="463" r:id="rId63"/>
    <p:sldId id="464" r:id="rId64"/>
    <p:sldId id="487" r:id="rId65"/>
    <p:sldId id="522" r:id="rId66"/>
    <p:sldId id="455" r:id="rId67"/>
    <p:sldId id="468" r:id="rId68"/>
    <p:sldId id="469" r:id="rId69"/>
    <p:sldId id="470" r:id="rId70"/>
    <p:sldId id="471" r:id="rId71"/>
    <p:sldId id="473" r:id="rId72"/>
    <p:sldId id="474" r:id="rId73"/>
    <p:sldId id="475" r:id="rId74"/>
    <p:sldId id="488" r:id="rId75"/>
    <p:sldId id="489" r:id="rId76"/>
    <p:sldId id="490" r:id="rId77"/>
    <p:sldId id="492" r:id="rId78"/>
    <p:sldId id="493" r:id="rId79"/>
    <p:sldId id="525" r:id="rId80"/>
    <p:sldId id="494" r:id="rId81"/>
    <p:sldId id="495" r:id="rId82"/>
    <p:sldId id="496" r:id="rId83"/>
    <p:sldId id="498" r:id="rId84"/>
    <p:sldId id="467" r:id="rId85"/>
    <p:sldId id="454" r:id="rId86"/>
    <p:sldId id="501" r:id="rId87"/>
    <p:sldId id="502" r:id="rId88"/>
    <p:sldId id="504" r:id="rId89"/>
    <p:sldId id="505" r:id="rId90"/>
    <p:sldId id="503" r:id="rId91"/>
    <p:sldId id="506" r:id="rId92"/>
    <p:sldId id="507" r:id="rId93"/>
    <p:sldId id="508" r:id="rId94"/>
    <p:sldId id="509" r:id="rId95"/>
    <p:sldId id="510" r:id="rId96"/>
    <p:sldId id="511" r:id="rId97"/>
    <p:sldId id="523" r:id="rId98"/>
    <p:sldId id="512" r:id="rId99"/>
    <p:sldId id="513" r:id="rId100"/>
    <p:sldId id="515" r:id="rId101"/>
    <p:sldId id="500" r:id="rId102"/>
    <p:sldId id="452" r:id="rId103"/>
    <p:sldId id="257" r:id="rId104"/>
    <p:sldId id="258" r:id="rId105"/>
    <p:sldId id="259" r:id="rId106"/>
    <p:sldId id="499" r:id="rId107"/>
    <p:sldId id="466" r:id="rId108"/>
    <p:sldId id="336" r:id="rId10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306799F8-075E-4A3A-A7F6-7FBC6576F1A4}" styleName="Themed Style 2 - Accent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E269D01E-BC32-4049-B463-5C60D7B0CCD2}" styleName="Themed Style 2 - Accent 4">
    <a:tblBg>
      <a:fillRef idx="3">
        <a:schemeClr val="accent4"/>
      </a:fillRef>
      <a:effectRef idx="3">
        <a:schemeClr val="accent4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4">
                <a:tint val="50000"/>
              </a:schemeClr>
            </a:lnRef>
          </a:left>
          <a:right>
            <a:lnRef idx="1">
              <a:schemeClr val="accent4">
                <a:tint val="50000"/>
              </a:schemeClr>
            </a:lnRef>
          </a:right>
          <a:top>
            <a:lnRef idx="1">
              <a:schemeClr val="accent4">
                <a:tint val="50000"/>
              </a:schemeClr>
            </a:lnRef>
          </a:top>
          <a:bottom>
            <a:lnRef idx="1">
              <a:schemeClr val="accent4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47" autoAdjust="0"/>
    <p:restoredTop sz="94700" autoAdjust="0"/>
  </p:normalViewPr>
  <p:slideViewPr>
    <p:cSldViewPr>
      <p:cViewPr varScale="1">
        <p:scale>
          <a:sx n="126" d="100"/>
          <a:sy n="126" d="100"/>
        </p:scale>
        <p:origin x="-120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110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13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14" Type="http://schemas.openxmlformats.org/officeDocument/2006/relationships/tableStyles" Target="tableStyle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08F546D-D86F-4FEC-85D6-2DAAD22AFBAA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102DE5-2895-49DA-9A3F-D78A86CDCA34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2.xml"/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6.xml"/><Relationship Id="rId1" Type="http://schemas.openxmlformats.org/officeDocument/2006/relationships/notesMaster" Target="../notesMasters/notesMaster1.xml"/></Relationships>
</file>

<file path=ppt/notesSlides/_rels/notesSlide10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7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8.xml"/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0.xml"/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2.xml"/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3.xml"/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4.xml"/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5.xml"/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6.xml"/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7.xml"/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8.xml"/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9.xml"/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0.xml"/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2.xml"/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3.xml"/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4.xml"/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5.xml"/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6.xml"/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7.xml"/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8.xml"/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9.xml"/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0.xml"/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</a:t>
            </a:fld>
            <a:endParaRPr lang="en-GB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12</a:t>
            </a:fld>
            <a:endParaRPr lang="en-GB"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102</a:t>
            </a:fld>
            <a:endParaRPr lang="en-GB"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106</a:t>
            </a:fld>
            <a:endParaRPr lang="en-GB"/>
          </a:p>
        </p:txBody>
      </p:sp>
    </p:spTree>
  </p:cSld>
  <p:clrMapOvr>
    <a:masterClrMapping/>
  </p:clrMapOvr>
</p:notes>
</file>

<file path=ppt/notesSlides/notesSlide10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107</a:t>
            </a:fld>
            <a:endParaRPr lang="en-GB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13</a:t>
            </a:fld>
            <a:endParaRPr lang="en-GB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14</a:t>
            </a:fld>
            <a:endParaRPr lang="en-GB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15</a:t>
            </a:fld>
            <a:endParaRPr lang="en-GB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16</a:t>
            </a:fld>
            <a:endParaRPr lang="en-GB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17</a:t>
            </a:fld>
            <a:endParaRPr lang="en-GB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18</a:t>
            </a:fld>
            <a:endParaRPr lang="en-GB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19</a:t>
            </a:fld>
            <a:endParaRPr lang="en-GB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20</a:t>
            </a:fld>
            <a:endParaRPr lang="en-GB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21</a:t>
            </a:fld>
            <a:endParaRPr lang="en-GB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</a:t>
            </a:fld>
            <a:endParaRPr lang="en-GB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22</a:t>
            </a:fld>
            <a:endParaRPr lang="en-GB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23</a:t>
            </a:fld>
            <a:endParaRPr lang="en-GB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24</a:t>
            </a:fld>
            <a:endParaRPr lang="en-GB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25</a:t>
            </a:fld>
            <a:endParaRPr lang="en-GB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26</a:t>
            </a:fld>
            <a:endParaRPr lang="en-GB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27</a:t>
            </a:fld>
            <a:endParaRPr lang="en-GB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28</a:t>
            </a:fld>
            <a:endParaRPr lang="en-GB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29</a:t>
            </a:fld>
            <a:endParaRPr lang="en-GB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30</a:t>
            </a:fld>
            <a:endParaRPr lang="en-GB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31</a:t>
            </a:fld>
            <a:endParaRPr lang="en-GB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</a:t>
            </a:fld>
            <a:endParaRPr lang="en-GB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32</a:t>
            </a:fld>
            <a:endParaRPr lang="en-GB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33</a:t>
            </a:fld>
            <a:endParaRPr lang="en-GB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34</a:t>
            </a:fld>
            <a:endParaRPr lang="en-GB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35</a:t>
            </a:fld>
            <a:endParaRPr lang="en-GB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36</a:t>
            </a:fld>
            <a:endParaRPr lang="en-GB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37</a:t>
            </a:fld>
            <a:endParaRPr lang="en-GB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38</a:t>
            </a:fld>
            <a:endParaRPr lang="en-GB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39</a:t>
            </a:fld>
            <a:endParaRPr lang="en-GB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40</a:t>
            </a:fld>
            <a:endParaRPr lang="en-GB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41</a:t>
            </a:fld>
            <a:endParaRPr lang="en-GB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</a:t>
            </a:fld>
            <a:endParaRPr lang="en-GB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42</a:t>
            </a:fld>
            <a:endParaRPr lang="en-GB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43</a:t>
            </a:fld>
            <a:endParaRPr lang="en-GB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44</a:t>
            </a:fld>
            <a:endParaRPr lang="en-GB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45</a:t>
            </a:fld>
            <a:endParaRPr lang="en-GB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46</a:t>
            </a:fld>
            <a:endParaRPr lang="en-GB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47</a:t>
            </a:fld>
            <a:endParaRPr lang="en-GB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48</a:t>
            </a:fld>
            <a:endParaRPr lang="en-GB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49</a:t>
            </a:fld>
            <a:endParaRPr lang="en-GB"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50</a:t>
            </a:fld>
            <a:endParaRPr lang="en-GB"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51</a:t>
            </a:fld>
            <a:endParaRPr lang="en-GB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</a:t>
            </a:fld>
            <a:endParaRPr lang="en-GB"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52</a:t>
            </a:fld>
            <a:endParaRPr lang="en-GB"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53</a:t>
            </a:fld>
            <a:endParaRPr lang="en-GB"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54</a:t>
            </a:fld>
            <a:endParaRPr lang="en-GB"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55</a:t>
            </a:fld>
            <a:endParaRPr lang="en-GB"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56</a:t>
            </a:fld>
            <a:endParaRPr lang="en-GB"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57</a:t>
            </a:fld>
            <a:endParaRPr lang="en-GB"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58</a:t>
            </a:fld>
            <a:endParaRPr lang="en-GB"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59</a:t>
            </a:fld>
            <a:endParaRPr lang="en-GB"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60</a:t>
            </a:fld>
            <a:endParaRPr lang="en-GB"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61</a:t>
            </a:fld>
            <a:endParaRPr lang="en-GB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</a:t>
            </a:fld>
            <a:endParaRPr lang="en-GB"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62</a:t>
            </a:fld>
            <a:endParaRPr lang="en-GB"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63</a:t>
            </a:fld>
            <a:endParaRPr lang="en-GB"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64</a:t>
            </a:fld>
            <a:endParaRPr lang="en-GB"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65</a:t>
            </a:fld>
            <a:endParaRPr lang="en-GB"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66</a:t>
            </a:fld>
            <a:endParaRPr lang="en-GB"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67</a:t>
            </a:fld>
            <a:endParaRPr lang="en-GB"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68</a:t>
            </a:fld>
            <a:endParaRPr lang="en-GB"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69</a:t>
            </a:fld>
            <a:endParaRPr lang="en-GB"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70</a:t>
            </a:fld>
            <a:endParaRPr lang="en-GB"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71</a:t>
            </a:fld>
            <a:endParaRPr lang="en-GB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</a:t>
            </a:fld>
            <a:endParaRPr lang="en-GB"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72</a:t>
            </a:fld>
            <a:endParaRPr lang="en-GB"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73</a:t>
            </a:fld>
            <a:endParaRPr lang="en-GB"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74</a:t>
            </a:fld>
            <a:endParaRPr lang="en-GB"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75</a:t>
            </a:fld>
            <a:endParaRPr lang="en-GB"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76</a:t>
            </a:fld>
            <a:endParaRPr lang="en-GB"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77</a:t>
            </a:fld>
            <a:endParaRPr lang="en-GB"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78</a:t>
            </a:fld>
            <a:endParaRPr lang="en-GB"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79</a:t>
            </a:fld>
            <a:endParaRPr lang="en-GB"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80</a:t>
            </a:fld>
            <a:endParaRPr lang="en-GB"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81</a:t>
            </a:fld>
            <a:endParaRPr lang="en-GB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</a:t>
            </a:fld>
            <a:endParaRPr lang="en-GB"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82</a:t>
            </a:fld>
            <a:endParaRPr lang="en-GB"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83</a:t>
            </a:fld>
            <a:endParaRPr lang="en-GB"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84</a:t>
            </a:fld>
            <a:endParaRPr lang="en-GB"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85</a:t>
            </a:fld>
            <a:endParaRPr lang="en-GB"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86</a:t>
            </a:fld>
            <a:endParaRPr lang="en-GB"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87</a:t>
            </a:fld>
            <a:endParaRPr lang="en-GB"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88</a:t>
            </a:fld>
            <a:endParaRPr lang="en-GB"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89</a:t>
            </a:fld>
            <a:endParaRPr lang="en-GB"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90</a:t>
            </a:fld>
            <a:endParaRPr lang="en-GB"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91</a:t>
            </a:fld>
            <a:endParaRPr lang="en-GB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11</a:t>
            </a:fld>
            <a:endParaRPr lang="en-GB"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92</a:t>
            </a:fld>
            <a:endParaRPr lang="en-GB"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93</a:t>
            </a:fld>
            <a:endParaRPr lang="en-GB"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94</a:t>
            </a:fld>
            <a:endParaRPr lang="en-GB"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95</a:t>
            </a:fld>
            <a:endParaRPr lang="en-GB"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96</a:t>
            </a:fld>
            <a:endParaRPr lang="en-GB"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97</a:t>
            </a:fld>
            <a:endParaRPr lang="en-GB"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98</a:t>
            </a:fld>
            <a:endParaRPr lang="en-GB"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99</a:t>
            </a:fld>
            <a:endParaRPr lang="en-GB"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100</a:t>
            </a:fld>
            <a:endParaRPr lang="en-GB"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102DE5-2895-49DA-9A3F-D78A86CDCA34}" type="slidenum">
              <a:rPr lang="en-GB" smtClean="0"/>
              <a:pPr/>
              <a:t>101</a:t>
            </a:fld>
            <a:endParaRPr lang="en-GB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A2ECBB-BED1-4536-AAB2-23026A846D9E}" type="datetimeFigureOut">
              <a:rPr lang="en-GB" smtClean="0"/>
              <a:pPr/>
              <a:t>24/06/2011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5506F9-9D62-41EE-99BD-AD732B6B9929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8.xml"/><Relationship Id="rId1" Type="http://schemas.openxmlformats.org/officeDocument/2006/relationships/slideLayout" Target="../slideLayouts/slideLayout1.xml"/></Relationships>
</file>

<file path=ppt/slides/_rels/slide10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9.xml"/><Relationship Id="rId1" Type="http://schemas.openxmlformats.org/officeDocument/2006/relationships/slideLayout" Target="../slideLayouts/slideLayout1.xml"/></Relationships>
</file>

<file path=ppt/slides/_rels/slide10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0.xml"/><Relationship Id="rId1" Type="http://schemas.openxmlformats.org/officeDocument/2006/relationships/slideLayout" Target="../slideLayouts/slideLayout1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1.xml"/><Relationship Id="rId1" Type="http://schemas.openxmlformats.org/officeDocument/2006/relationships/slideLayout" Target="../slideLayouts/slideLayout1.xml"/></Relationships>
</file>

<file path=ppt/slides/_rels/slide10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2.xml"/><Relationship Id="rId1" Type="http://schemas.openxmlformats.org/officeDocument/2006/relationships/slideLayout" Target="../slideLayouts/slideLayout1.xml"/></Relationships>
</file>

<file path=ppt/slides/_rels/slide10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1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1.xml"/></Relationships>
</file>

<file path=ppt/slides/_rels/slide7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1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1.xml"/></Relationships>
</file>

<file path=ppt/slides/_rels/slide7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1.xml"/></Relationships>
</file>

<file path=ppt/slides/_rels/slide7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2.xml"/><Relationship Id="rId1" Type="http://schemas.openxmlformats.org/officeDocument/2006/relationships/slideLayout" Target="../slideLayouts/slideLayout1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3.xml"/><Relationship Id="rId1" Type="http://schemas.openxmlformats.org/officeDocument/2006/relationships/slideLayout" Target="../slideLayouts/slideLayout1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4.xml"/><Relationship Id="rId1" Type="http://schemas.openxmlformats.org/officeDocument/2006/relationships/slideLayout" Target="../slideLayouts/slideLayout1.xml"/></Relationships>
</file>

<file path=ppt/slides/_rels/slide7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5.xml"/><Relationship Id="rId1" Type="http://schemas.openxmlformats.org/officeDocument/2006/relationships/slideLayout" Target="../slideLayouts/slideLayout1.xml"/></Relationships>
</file>

<file path=ppt/slides/_rels/slide7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6.xml"/><Relationship Id="rId1" Type="http://schemas.openxmlformats.org/officeDocument/2006/relationships/slideLayout" Target="../slideLayouts/slideLayout1.xml"/></Relationships>
</file>

<file path=ppt/slides/_rels/slide7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8.xml"/><Relationship Id="rId1" Type="http://schemas.openxmlformats.org/officeDocument/2006/relationships/slideLayout" Target="../slideLayouts/slideLayout1.xml"/></Relationships>
</file>

<file path=ppt/slides/_rels/slide8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9.xml"/><Relationship Id="rId1" Type="http://schemas.openxmlformats.org/officeDocument/2006/relationships/slideLayout" Target="../slideLayouts/slideLayout1.xml"/></Relationships>
</file>

<file path=ppt/slides/_rels/slide8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0.xml"/><Relationship Id="rId1" Type="http://schemas.openxmlformats.org/officeDocument/2006/relationships/slideLayout" Target="../slideLayouts/slideLayout1.xml"/></Relationships>
</file>

<file path=ppt/slides/_rels/slide8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1.xml"/><Relationship Id="rId1" Type="http://schemas.openxmlformats.org/officeDocument/2006/relationships/slideLayout" Target="../slideLayouts/slideLayout1.xml"/></Relationships>
</file>

<file path=ppt/slides/_rels/slide8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2.xml"/><Relationship Id="rId1" Type="http://schemas.openxmlformats.org/officeDocument/2006/relationships/slideLayout" Target="../slideLayouts/slideLayout1.xml"/></Relationships>
</file>

<file path=ppt/slides/_rels/slide8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3.xml"/><Relationship Id="rId1" Type="http://schemas.openxmlformats.org/officeDocument/2006/relationships/slideLayout" Target="../slideLayouts/slideLayout1.xml"/></Relationships>
</file>

<file path=ppt/slides/_rels/slide8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4.xml"/><Relationship Id="rId1" Type="http://schemas.openxmlformats.org/officeDocument/2006/relationships/slideLayout" Target="../slideLayouts/slideLayout1.xml"/></Relationships>
</file>

<file path=ppt/slides/_rels/slide8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5.xml"/><Relationship Id="rId1" Type="http://schemas.openxmlformats.org/officeDocument/2006/relationships/slideLayout" Target="../slideLayouts/slideLayout1.xml"/></Relationships>
</file>

<file path=ppt/slides/_rels/slide8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6.xml"/><Relationship Id="rId1" Type="http://schemas.openxmlformats.org/officeDocument/2006/relationships/slideLayout" Target="../slideLayouts/slideLayout1.xml"/></Relationships>
</file>

<file path=ppt/slides/_rels/slide8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7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8.xml"/><Relationship Id="rId1" Type="http://schemas.openxmlformats.org/officeDocument/2006/relationships/slideLayout" Target="../slideLayouts/slideLayout1.xml"/></Relationships>
</file>

<file path=ppt/slides/_rels/slide9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9.xml"/><Relationship Id="rId1" Type="http://schemas.openxmlformats.org/officeDocument/2006/relationships/slideLayout" Target="../slideLayouts/slideLayout1.xml"/></Relationships>
</file>

<file path=ppt/slides/_rels/slide9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0.xml"/><Relationship Id="rId1" Type="http://schemas.openxmlformats.org/officeDocument/2006/relationships/slideLayout" Target="../slideLayouts/slideLayout1.xml"/></Relationships>
</file>

<file path=ppt/slides/_rels/slide9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1.xml"/><Relationship Id="rId1" Type="http://schemas.openxmlformats.org/officeDocument/2006/relationships/slideLayout" Target="../slideLayouts/slideLayout1.xml"/></Relationships>
</file>

<file path=ppt/slides/_rels/slide9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2.xml"/><Relationship Id="rId1" Type="http://schemas.openxmlformats.org/officeDocument/2006/relationships/slideLayout" Target="../slideLayouts/slideLayout1.xml"/></Relationships>
</file>

<file path=ppt/slides/_rels/slide9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3.xml"/><Relationship Id="rId1" Type="http://schemas.openxmlformats.org/officeDocument/2006/relationships/slideLayout" Target="../slideLayouts/slideLayout1.xml"/></Relationships>
</file>

<file path=ppt/slides/_rels/slide9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4.xml"/><Relationship Id="rId1" Type="http://schemas.openxmlformats.org/officeDocument/2006/relationships/slideLayout" Target="../slideLayouts/slideLayout1.xml"/></Relationships>
</file>

<file path=ppt/slides/_rels/slide9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5.xml"/><Relationship Id="rId1" Type="http://schemas.openxmlformats.org/officeDocument/2006/relationships/slideLayout" Target="../slideLayouts/slideLayout1.xml"/></Relationships>
</file>

<file path=ppt/slides/_rels/slide9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6.xml"/><Relationship Id="rId1" Type="http://schemas.openxmlformats.org/officeDocument/2006/relationships/slideLayout" Target="../slideLayouts/slideLayout1.xml"/></Relationships>
</file>

<file path=ppt/slides/_rels/slide9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7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duotone>
              <a:schemeClr val="bg2">
                <a:shade val="45000"/>
                <a:satMod val="135000"/>
              </a:schemeClr>
              <a:prstClr val="white"/>
            </a:duotone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ubtitle 2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3057872"/>
          </a:xfrm>
        </p:spPr>
        <p:txBody>
          <a:bodyPr>
            <a:normAutofit/>
          </a:bodyPr>
          <a:lstStyle/>
          <a:p>
            <a:r>
              <a:rPr lang="en-GB" sz="1600" b="1" cap="all" spc="250" dirty="0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A visual interactive programming environment</a:t>
            </a:r>
          </a:p>
          <a:p>
            <a:endParaRPr lang="en-GB" sz="1600" b="1" cap="all" spc="250" dirty="0" smtClean="0">
              <a:solidFill>
                <a:schemeClr val="bg2">
                  <a:lumMod val="25000"/>
                </a:schemeClr>
              </a:solidFill>
              <a:latin typeface="Georgia" pitchFamily="18" charset="0"/>
            </a:endParaRPr>
          </a:p>
          <a:p>
            <a:r>
              <a:rPr lang="en-GB" sz="1600" u="sng" spc="250" dirty="0" smtClean="0">
                <a:solidFill>
                  <a:srgbClr val="0070C0"/>
                </a:solidFill>
                <a:latin typeface="Georgia" pitchFamily="18" charset="0"/>
              </a:rPr>
              <a:t>http://sites.google.com/site/larchenv</a:t>
            </a:r>
          </a:p>
          <a:p>
            <a:endParaRPr lang="en-GB" sz="1600" b="1" cap="all" spc="250" dirty="0" smtClean="0">
              <a:solidFill>
                <a:schemeClr val="bg2">
                  <a:lumMod val="25000"/>
                </a:schemeClr>
              </a:solidFill>
              <a:latin typeface="Georgia" pitchFamily="18" charset="0"/>
            </a:endParaRPr>
          </a:p>
          <a:p>
            <a:r>
              <a:rPr lang="en-GB" sz="1600" b="1" cap="all" spc="250" dirty="0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G. French</a:t>
            </a:r>
          </a:p>
          <a:p>
            <a:r>
              <a:rPr lang="en-GB" sz="1600" b="1" cap="all" spc="250" dirty="0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J. R. </a:t>
            </a:r>
            <a:r>
              <a:rPr lang="en-GB" sz="1600" b="1" cap="all" spc="250" dirty="0" err="1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Kennaway</a:t>
            </a:r>
            <a:endParaRPr lang="en-GB" sz="1600" b="1" cap="all" spc="250" dirty="0" smtClean="0">
              <a:solidFill>
                <a:schemeClr val="bg2">
                  <a:lumMod val="25000"/>
                </a:schemeClr>
              </a:solidFill>
              <a:latin typeface="Georgia" pitchFamily="18" charset="0"/>
            </a:endParaRPr>
          </a:p>
          <a:p>
            <a:r>
              <a:rPr lang="en-GB" sz="1600" b="1" cap="all" spc="250" dirty="0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A. M. Day</a:t>
            </a:r>
          </a:p>
          <a:p>
            <a:endParaRPr lang="en-GB" sz="1600" b="1" cap="all" spc="250" dirty="0" smtClean="0">
              <a:solidFill>
                <a:schemeClr val="bg2">
                  <a:lumMod val="25000"/>
                </a:schemeClr>
              </a:solidFill>
              <a:latin typeface="Georgia" pitchFamily="18" charset="0"/>
            </a:endParaRPr>
          </a:p>
          <a:p>
            <a:r>
              <a:rPr lang="en-GB" sz="1600" b="1" cap="all" spc="250" dirty="0" err="1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Europython</a:t>
            </a:r>
            <a:r>
              <a:rPr lang="en-GB" sz="1600" b="1" cap="all" spc="250" dirty="0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 2011</a:t>
            </a:r>
          </a:p>
        </p:txBody>
      </p:sp>
      <p:sp>
        <p:nvSpPr>
          <p:cNvPr id="14" name="Title 1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  <a:ln>
            <a:noFill/>
          </a:ln>
        </p:spPr>
        <p:txBody>
          <a:bodyPr/>
          <a:lstStyle/>
          <a:p>
            <a:r>
              <a:rPr lang="en-GB" sz="4200" dirty="0" smtClean="0">
                <a:solidFill>
                  <a:schemeClr val="accent1"/>
                </a:solidFill>
                <a:latin typeface="Georgia" pitchFamily="18" charset="0"/>
              </a:rPr>
              <a:t/>
            </a:r>
            <a:br>
              <a:rPr lang="en-GB" sz="4200" dirty="0" smtClean="0">
                <a:solidFill>
                  <a:schemeClr val="accent1"/>
                </a:solidFill>
                <a:latin typeface="Georgia" pitchFamily="18" charset="0"/>
              </a:rPr>
            </a:br>
            <a:r>
              <a:rPr lang="en-GB" sz="4200" dirty="0" smtClean="0">
                <a:solidFill>
                  <a:schemeClr val="accent1"/>
                </a:solidFill>
                <a:latin typeface="Georgia" pitchFamily="18" charset="0"/>
              </a:rPr>
              <a:t>The Larch Environment</a:t>
            </a:r>
            <a:endParaRPr lang="en-GB" sz="4200" dirty="0">
              <a:solidFill>
                <a:schemeClr val="accent1"/>
              </a:solidFill>
              <a:latin typeface="Georgia" pitchFamily="18" charset="0"/>
            </a:endParaRPr>
          </a:p>
        </p:txBody>
      </p:sp>
      <p:sp>
        <p:nvSpPr>
          <p:cNvPr id="15" name="Rounded Rectangle 14"/>
          <p:cNvSpPr/>
          <p:nvPr/>
        </p:nvSpPr>
        <p:spPr>
          <a:xfrm>
            <a:off x="6300192" y="6309320"/>
            <a:ext cx="2592288" cy="288032"/>
          </a:xfrm>
          <a:prstGeom prst="round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75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smtClean="0">
                <a:solidFill>
                  <a:schemeClr val="bg2">
                    <a:lumMod val="50000"/>
                  </a:schemeClr>
                </a:solidFill>
              </a:rPr>
              <a:t>Image by </a:t>
            </a:r>
            <a:r>
              <a:rPr lang="en-GB" sz="1400" dirty="0" err="1" smtClean="0">
                <a:solidFill>
                  <a:schemeClr val="bg2">
                    <a:lumMod val="50000"/>
                  </a:schemeClr>
                </a:solidFill>
              </a:rPr>
              <a:t>alcomm</a:t>
            </a:r>
            <a:r>
              <a:rPr lang="en-GB" sz="1400" dirty="0" smtClean="0">
                <a:solidFill>
                  <a:schemeClr val="bg2">
                    <a:lumMod val="50000"/>
                  </a:schemeClr>
                </a:solidFill>
              </a:rPr>
              <a:t>, flickr.com</a:t>
            </a:r>
            <a:endParaRPr lang="en-GB" sz="14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75000"/>
              </a:schemeClr>
            </a:gs>
            <a:gs pos="50000">
              <a:schemeClr val="bg2">
                <a:lumMod val="50000"/>
              </a:schemeClr>
            </a:gs>
            <a:gs pos="100000">
              <a:schemeClr val="bg2">
                <a:lumMod val="25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How do we do that?</a:t>
            </a:r>
            <a:endParaRPr lang="en-GB" dirty="0">
              <a:solidFill>
                <a:schemeClr val="bg1"/>
              </a:solidFill>
              <a:latin typeface="Georgia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Visual object presentation</a:t>
            </a:r>
          </a:p>
          <a:p>
            <a:r>
              <a:rPr lang="en-GB" dirty="0" smtClean="0"/>
              <a:t>Programming environment</a:t>
            </a:r>
          </a:p>
          <a:p>
            <a:pPr lvl="1"/>
            <a:r>
              <a:rPr lang="en-GB" dirty="0" smtClean="0"/>
              <a:t>Visual console</a:t>
            </a:r>
          </a:p>
          <a:p>
            <a:pPr lvl="1"/>
            <a:r>
              <a:rPr lang="en-GB" dirty="0" smtClean="0"/>
              <a:t>Worksheets</a:t>
            </a:r>
          </a:p>
          <a:p>
            <a:r>
              <a:rPr lang="en-GB" dirty="0" smtClean="0"/>
              <a:t>Visual programming via embedded objects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PROJECT STATUS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Research Prototype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(not ready for real use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  <a:sym typeface="Wingdings" pitchFamily="2" charset="2"/>
              </a:rPr>
              <a:t>)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484784"/>
            <a:ext cx="7772400" cy="295232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TODOs: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Documentation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Bug fixes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Too much more........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75000"/>
              </a:schemeClr>
            </a:gs>
            <a:gs pos="50000">
              <a:schemeClr val="bg2">
                <a:lumMod val="50000"/>
              </a:schemeClr>
            </a:gs>
            <a:gs pos="100000">
              <a:schemeClr val="bg2">
                <a:lumMod val="25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Acknowledgements</a:t>
            </a:r>
            <a:endParaRPr lang="en-GB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</a:rPr>
              <a:t>Academic supervisory team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GB" dirty="0" smtClean="0"/>
              <a:t>Dr. Richard </a:t>
            </a:r>
            <a:r>
              <a:rPr lang="en-GB" dirty="0" err="1" smtClean="0"/>
              <a:t>Kennaway</a:t>
            </a:r>
            <a:endParaRPr lang="en-GB" dirty="0" smtClean="0"/>
          </a:p>
          <a:p>
            <a:r>
              <a:rPr lang="en-GB" dirty="0" smtClean="0"/>
              <a:t>Prof. Andy Day</a:t>
            </a:r>
          </a:p>
          <a:p>
            <a:endParaRPr lang="en-GB" dirty="0" smtClean="0"/>
          </a:p>
          <a:p>
            <a:r>
              <a:rPr lang="en-GB" dirty="0" smtClean="0"/>
              <a:t>University of East Anglia, Norwich, UK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</a:rPr>
              <a:t>The </a:t>
            </a:r>
            <a:r>
              <a:rPr lang="en-GB" dirty="0" err="1" smtClean="0">
                <a:solidFill>
                  <a:schemeClr val="bg1"/>
                </a:solidFill>
              </a:rPr>
              <a:t>Jython</a:t>
            </a:r>
            <a:r>
              <a:rPr lang="en-GB" dirty="0" smtClean="0">
                <a:solidFill>
                  <a:schemeClr val="bg1"/>
                </a:solidFill>
              </a:rPr>
              <a:t> team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Developing The Larch would have been very difficult without </a:t>
            </a:r>
            <a:r>
              <a:rPr lang="en-GB" dirty="0" err="1" smtClean="0"/>
              <a:t>Jython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IF TIME ALLOWS: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 KD-Tree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IF TIME ALLOWS: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 SIMPLE COMPILER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duotone>
              <a:schemeClr val="bg2">
                <a:shade val="45000"/>
                <a:satMod val="135000"/>
              </a:schemeClr>
              <a:prstClr val="white"/>
            </a:duotone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ubtitle 2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3057872"/>
          </a:xfrm>
        </p:spPr>
        <p:txBody>
          <a:bodyPr>
            <a:normAutofit/>
          </a:bodyPr>
          <a:lstStyle/>
          <a:p>
            <a:endParaRPr lang="en-GB" sz="1600" b="1" cap="all" spc="250" dirty="0" smtClean="0">
              <a:solidFill>
                <a:schemeClr val="bg2">
                  <a:lumMod val="25000"/>
                </a:schemeClr>
              </a:solidFill>
              <a:latin typeface="Georgia" pitchFamily="18" charset="0"/>
            </a:endParaRPr>
          </a:p>
          <a:p>
            <a:r>
              <a:rPr lang="en-GB" sz="1600" b="1" cap="all" spc="250" dirty="0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G. French</a:t>
            </a:r>
          </a:p>
          <a:p>
            <a:r>
              <a:rPr lang="en-GB" sz="1600" b="1" cap="all" spc="250" dirty="0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J. R. </a:t>
            </a:r>
            <a:r>
              <a:rPr lang="en-GB" sz="1600" b="1" cap="all" spc="250" dirty="0" err="1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Kennaway</a:t>
            </a:r>
            <a:endParaRPr lang="en-GB" sz="1600" b="1" cap="all" spc="250" dirty="0" smtClean="0">
              <a:solidFill>
                <a:schemeClr val="bg2">
                  <a:lumMod val="25000"/>
                </a:schemeClr>
              </a:solidFill>
              <a:latin typeface="Georgia" pitchFamily="18" charset="0"/>
            </a:endParaRPr>
          </a:p>
          <a:p>
            <a:pPr marL="342900" indent="-342900">
              <a:buAutoNum type="alphaUcPeriod"/>
            </a:pPr>
            <a:r>
              <a:rPr lang="en-GB" sz="1600" b="1" cap="all" spc="250" dirty="0" smtClean="0">
                <a:solidFill>
                  <a:schemeClr val="bg2">
                    <a:lumMod val="25000"/>
                  </a:schemeClr>
                </a:solidFill>
                <a:latin typeface="Georgia" pitchFamily="18" charset="0"/>
              </a:rPr>
              <a:t>M. Day</a:t>
            </a:r>
          </a:p>
          <a:p>
            <a:pPr marL="342900" indent="-342900">
              <a:buAutoNum type="alphaUcPeriod"/>
            </a:pPr>
            <a:endParaRPr lang="en-GB" sz="1600" b="1" cap="all" spc="250" dirty="0" smtClean="0">
              <a:solidFill>
                <a:schemeClr val="bg2">
                  <a:lumMod val="25000"/>
                </a:schemeClr>
              </a:solidFill>
              <a:latin typeface="Georgia" pitchFamily="18" charset="0"/>
            </a:endParaRPr>
          </a:p>
          <a:p>
            <a:pPr marL="342900" indent="-342900"/>
            <a:r>
              <a:rPr lang="en-GB" sz="1600" u="sng" spc="250" dirty="0" smtClean="0">
                <a:solidFill>
                  <a:srgbClr val="0070C0"/>
                </a:solidFill>
                <a:latin typeface="Georgia" pitchFamily="18" charset="0"/>
              </a:rPr>
              <a:t>http://sites.google.com/site/larchenv</a:t>
            </a:r>
          </a:p>
          <a:p>
            <a:pPr marL="342900" indent="-342900">
              <a:buAutoNum type="alphaUcPeriod"/>
            </a:pPr>
            <a:endParaRPr lang="en-GB" sz="1600" b="1" cap="all" spc="250" dirty="0" smtClean="0">
              <a:solidFill>
                <a:schemeClr val="bg2">
                  <a:lumMod val="25000"/>
                </a:schemeClr>
              </a:solidFill>
              <a:latin typeface="Georgia" pitchFamily="18" charset="0"/>
            </a:endParaRPr>
          </a:p>
        </p:txBody>
      </p:sp>
      <p:sp>
        <p:nvSpPr>
          <p:cNvPr id="14" name="Title 1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  <a:ln>
            <a:noFill/>
          </a:ln>
        </p:spPr>
        <p:txBody>
          <a:bodyPr/>
          <a:lstStyle/>
          <a:p>
            <a:r>
              <a:rPr lang="en-GB" sz="4200" dirty="0" smtClean="0">
                <a:solidFill>
                  <a:schemeClr val="accent1"/>
                </a:solidFill>
                <a:latin typeface="Georgia" pitchFamily="18" charset="0"/>
              </a:rPr>
              <a:t/>
            </a:r>
            <a:br>
              <a:rPr lang="en-GB" sz="4200" dirty="0" smtClean="0">
                <a:solidFill>
                  <a:schemeClr val="accent1"/>
                </a:solidFill>
                <a:latin typeface="Georgia" pitchFamily="18" charset="0"/>
              </a:rPr>
            </a:br>
            <a:r>
              <a:rPr lang="en-GB" sz="4200" dirty="0" smtClean="0">
                <a:solidFill>
                  <a:schemeClr val="accent1"/>
                </a:solidFill>
                <a:latin typeface="Georgia" pitchFamily="18" charset="0"/>
              </a:rPr>
              <a:t>THANK YOU!</a:t>
            </a:r>
            <a:endParaRPr lang="en-GB" sz="4200" dirty="0">
              <a:solidFill>
                <a:schemeClr val="accent1"/>
              </a:solidFill>
              <a:latin typeface="Georgia" pitchFamily="18" charset="0"/>
            </a:endParaRPr>
          </a:p>
        </p:txBody>
      </p:sp>
      <p:sp>
        <p:nvSpPr>
          <p:cNvPr id="15" name="Rounded Rectangle 14"/>
          <p:cNvSpPr/>
          <p:nvPr/>
        </p:nvSpPr>
        <p:spPr>
          <a:xfrm>
            <a:off x="6300192" y="6309320"/>
            <a:ext cx="2592288" cy="288032"/>
          </a:xfrm>
          <a:prstGeom prst="roundRect">
            <a:avLst/>
          </a:prstGeom>
          <a:solidFill>
            <a:schemeClr val="bg2">
              <a:lumMod val="90000"/>
            </a:schemeClr>
          </a:solidFill>
          <a:ln>
            <a:solidFill>
              <a:schemeClr val="bg2">
                <a:lumMod val="75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smtClean="0">
                <a:solidFill>
                  <a:schemeClr val="bg2">
                    <a:lumMod val="50000"/>
                  </a:schemeClr>
                </a:solidFill>
              </a:rPr>
              <a:t>Image by </a:t>
            </a:r>
            <a:r>
              <a:rPr lang="en-GB" sz="1400" dirty="0" err="1" smtClean="0">
                <a:solidFill>
                  <a:schemeClr val="bg2">
                    <a:lumMod val="50000"/>
                  </a:schemeClr>
                </a:solidFill>
              </a:rPr>
              <a:t>alcomm</a:t>
            </a:r>
            <a:r>
              <a:rPr lang="en-GB" sz="1400" dirty="0" smtClean="0">
                <a:solidFill>
                  <a:schemeClr val="bg2">
                    <a:lumMod val="50000"/>
                  </a:schemeClr>
                </a:solidFill>
              </a:rPr>
              <a:t>, flickr.com</a:t>
            </a:r>
            <a:endParaRPr lang="en-GB" sz="14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75000"/>
              </a:schemeClr>
            </a:gs>
            <a:gs pos="50000">
              <a:schemeClr val="bg2">
                <a:lumMod val="50000"/>
              </a:schemeClr>
            </a:gs>
            <a:gs pos="100000">
              <a:schemeClr val="bg2">
                <a:lumMod val="25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Visual object presentation</a:t>
            </a:r>
            <a:endParaRPr lang="en-GB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“Pictures are pretty”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Visual console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What design pattern do we commonly use for developing GUI apps?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3707904" y="2348880"/>
            <a:ext cx="1728192" cy="864096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 smtClean="0"/>
              <a:t>Model</a:t>
            </a:r>
            <a:endParaRPr lang="en-GB" b="1" dirty="0"/>
          </a:p>
        </p:txBody>
      </p:sp>
      <p:sp>
        <p:nvSpPr>
          <p:cNvPr id="6" name="Rounded Rectangle 5"/>
          <p:cNvSpPr/>
          <p:nvPr/>
        </p:nvSpPr>
        <p:spPr>
          <a:xfrm>
            <a:off x="1583668" y="4509120"/>
            <a:ext cx="1728192" cy="864096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 smtClean="0"/>
              <a:t>View</a:t>
            </a:r>
            <a:endParaRPr lang="en-GB" b="1" dirty="0"/>
          </a:p>
        </p:txBody>
      </p:sp>
      <p:sp>
        <p:nvSpPr>
          <p:cNvPr id="7" name="Rounded Rectangle 6"/>
          <p:cNvSpPr/>
          <p:nvPr/>
        </p:nvSpPr>
        <p:spPr>
          <a:xfrm>
            <a:off x="5832140" y="4509120"/>
            <a:ext cx="1728192" cy="86409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 smtClean="0"/>
              <a:t>Controller</a:t>
            </a:r>
            <a:endParaRPr lang="en-GB" b="1" dirty="0"/>
          </a:p>
        </p:txBody>
      </p:sp>
      <p:cxnSp>
        <p:nvCxnSpPr>
          <p:cNvPr id="14" name="Straight Arrow Connector 13"/>
          <p:cNvCxnSpPr>
            <a:stCxn id="5" idx="1"/>
            <a:endCxn id="6" idx="0"/>
          </p:cNvCxnSpPr>
          <p:nvPr/>
        </p:nvCxnSpPr>
        <p:spPr>
          <a:xfrm rot="10800000" flipV="1">
            <a:off x="2447764" y="2780928"/>
            <a:ext cx="1260140" cy="1728192"/>
          </a:xfrm>
          <a:prstGeom prst="straightConnector1">
            <a:avLst/>
          </a:prstGeom>
          <a:ln w="34925">
            <a:solidFill>
              <a:schemeClr val="bg1">
                <a:lumMod val="95000"/>
              </a:schemeClr>
            </a:solidFill>
            <a:headEnd type="triangl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5" idx="3"/>
            <a:endCxn id="7" idx="0"/>
          </p:cNvCxnSpPr>
          <p:nvPr/>
        </p:nvCxnSpPr>
        <p:spPr>
          <a:xfrm>
            <a:off x="5436096" y="2780928"/>
            <a:ext cx="1260140" cy="1728192"/>
          </a:xfrm>
          <a:prstGeom prst="straightConnector1">
            <a:avLst/>
          </a:prstGeom>
          <a:ln w="34925">
            <a:solidFill>
              <a:schemeClr val="bg1">
                <a:lumMod val="95000"/>
              </a:schemeClr>
            </a:solidFill>
            <a:headEnd type="triangl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7" idx="1"/>
            <a:endCxn id="6" idx="3"/>
          </p:cNvCxnSpPr>
          <p:nvPr/>
        </p:nvCxnSpPr>
        <p:spPr>
          <a:xfrm rot="10800000">
            <a:off x="3311860" y="4941168"/>
            <a:ext cx="2520280" cy="1588"/>
          </a:xfrm>
          <a:prstGeom prst="straightConnector1">
            <a:avLst/>
          </a:prstGeom>
          <a:ln w="34925">
            <a:solidFill>
              <a:schemeClr val="bg1">
                <a:lumMod val="95000"/>
              </a:schemeClr>
            </a:solidFill>
            <a:headEnd type="triangl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915816" y="980728"/>
            <a:ext cx="331236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800" dirty="0" smtClean="0"/>
              <a:t>MVC Architecture</a:t>
            </a:r>
            <a:endParaRPr lang="en-GB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MVC requires: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Model class, View class, Controller class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2666727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Our approach: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Type coercion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Type coercion: coerce an object to another type.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Type coercion used throughout Python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700808"/>
            <a:ext cx="7772400" cy="3168352"/>
          </a:xfrm>
        </p:spPr>
        <p:txBody>
          <a:bodyPr>
            <a:normAutofit fontScale="90000"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Examples: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repr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(), </a:t>
            </a: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str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()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__index__()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etc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Its simple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75000"/>
              </a:schemeClr>
            </a:gs>
            <a:gs pos="50000">
              <a:schemeClr val="bg2">
                <a:lumMod val="50000"/>
              </a:schemeClr>
            </a:gs>
            <a:gs pos="100000">
              <a:schemeClr val="bg2">
                <a:lumMod val="25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Motivation</a:t>
            </a:r>
            <a:endParaRPr lang="en-GB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The Larch Environment: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Use type coercion for visual presentation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Coerce objects to something visual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(a </a:t>
            </a:r>
            <a:r>
              <a:rPr lang="en-GB" sz="3200" i="1" dirty="0" smtClean="0">
                <a:solidFill>
                  <a:schemeClr val="bg1"/>
                </a:solidFill>
                <a:latin typeface="Georgia" pitchFamily="18" charset="0"/>
              </a:rPr>
              <a:t>Pres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HOWTO: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The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simplified version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Define the following method: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def __</a:t>
            </a:r>
            <a:r>
              <a:rPr lang="en-GB" sz="3200" i="1" dirty="0" smtClean="0">
                <a:solidFill>
                  <a:schemeClr val="bg1"/>
                </a:solidFill>
                <a:latin typeface="Georgia" pitchFamily="18" charset="0"/>
              </a:rPr>
              <a:t>present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__(self, fragment, </a:t>
            </a: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inherited_state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For Java objects: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Implement </a:t>
            </a:r>
            <a:r>
              <a:rPr lang="en-GB" sz="3200" i="1" dirty="0" smtClean="0">
                <a:solidFill>
                  <a:schemeClr val="bg1"/>
                </a:solidFill>
                <a:latin typeface="Georgia" pitchFamily="18" charset="0"/>
              </a:rPr>
              <a:t>Presentable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 interface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Presentations constructed using a </a:t>
            </a:r>
            <a:r>
              <a:rPr lang="en-GB" sz="3200" i="1" dirty="0" smtClean="0">
                <a:solidFill>
                  <a:schemeClr val="bg1"/>
                </a:solidFill>
                <a:latin typeface="Georgia" pitchFamily="18" charset="0"/>
              </a:rPr>
              <a:t>combinatorial API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683568" y="908720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>
                <a:cs typeface="Courier New" pitchFamily="49" charset="0"/>
              </a:rPr>
              <a:t>Label( ‘Hello’ )</a:t>
            </a:r>
            <a:endParaRPr lang="en-GB" dirty="0">
              <a:cs typeface="Courier New" pitchFamily="49" charset="0"/>
            </a:endParaRPr>
          </a:p>
        </p:txBody>
      </p:sp>
      <p:sp>
        <p:nvSpPr>
          <p:cNvPr id="6" name="Right Arrow 5"/>
          <p:cNvSpPr/>
          <p:nvPr/>
        </p:nvSpPr>
        <p:spPr>
          <a:xfrm>
            <a:off x="4716016" y="1057382"/>
            <a:ext cx="1008112" cy="7200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" name="TextBox 6"/>
          <p:cNvSpPr txBox="1"/>
          <p:nvPr/>
        </p:nvSpPr>
        <p:spPr>
          <a:xfrm>
            <a:off x="6156176" y="908720"/>
            <a:ext cx="10801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Hello</a:t>
            </a:r>
            <a:endParaRPr lang="en-GB" dirty="0"/>
          </a:p>
        </p:txBody>
      </p:sp>
      <p:sp>
        <p:nvSpPr>
          <p:cNvPr id="9" name="TextBox 8"/>
          <p:cNvSpPr txBox="1"/>
          <p:nvPr/>
        </p:nvSpPr>
        <p:spPr>
          <a:xfrm>
            <a:off x="683568" y="1660158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err="1" smtClean="0"/>
              <a:t>Button.buttonWithLabel</a:t>
            </a:r>
            <a:r>
              <a:rPr lang="en-GB" dirty="0" smtClean="0"/>
              <a:t>( ‘Button’ )</a:t>
            </a:r>
            <a:endParaRPr lang="en-GB" dirty="0"/>
          </a:p>
        </p:txBody>
      </p:sp>
      <p:sp>
        <p:nvSpPr>
          <p:cNvPr id="10" name="Right Arrow 9"/>
          <p:cNvSpPr/>
          <p:nvPr/>
        </p:nvSpPr>
        <p:spPr>
          <a:xfrm>
            <a:off x="4716016" y="1808820"/>
            <a:ext cx="1008112" cy="7200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Rounded Rectangle 10"/>
          <p:cNvSpPr/>
          <p:nvPr/>
        </p:nvSpPr>
        <p:spPr>
          <a:xfrm>
            <a:off x="6156176" y="1628800"/>
            <a:ext cx="1080120" cy="432048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Button</a:t>
            </a:r>
            <a:endParaRPr lang="en-GB" dirty="0"/>
          </a:p>
        </p:txBody>
      </p:sp>
      <p:sp>
        <p:nvSpPr>
          <p:cNvPr id="12" name="TextBox 11"/>
          <p:cNvSpPr txBox="1"/>
          <p:nvPr/>
        </p:nvSpPr>
        <p:spPr>
          <a:xfrm>
            <a:off x="683568" y="2708920"/>
            <a:ext cx="381642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a = Label( ‘A’ )</a:t>
            </a:r>
          </a:p>
          <a:p>
            <a:r>
              <a:rPr lang="en-GB" dirty="0" smtClean="0"/>
              <a:t>b = Label( ‘B’ )</a:t>
            </a:r>
          </a:p>
          <a:p>
            <a:r>
              <a:rPr lang="en-GB" dirty="0" smtClean="0"/>
              <a:t>c = Label( ‘C’ )</a:t>
            </a:r>
          </a:p>
          <a:p>
            <a:r>
              <a:rPr lang="en-GB" dirty="0" smtClean="0"/>
              <a:t>d = Label( ‘D’ )</a:t>
            </a:r>
            <a:endParaRPr lang="en-GB" dirty="0"/>
          </a:p>
        </p:txBody>
      </p:sp>
      <p:sp>
        <p:nvSpPr>
          <p:cNvPr id="13" name="TextBox 12"/>
          <p:cNvSpPr txBox="1"/>
          <p:nvPr/>
        </p:nvSpPr>
        <p:spPr>
          <a:xfrm>
            <a:off x="683568" y="4257092"/>
            <a:ext cx="33843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Row( [ a, b, c, d ] )</a:t>
            </a:r>
            <a:endParaRPr lang="en-GB" dirty="0"/>
          </a:p>
        </p:txBody>
      </p:sp>
      <p:sp>
        <p:nvSpPr>
          <p:cNvPr id="14" name="Right Arrow 13"/>
          <p:cNvSpPr/>
          <p:nvPr/>
        </p:nvSpPr>
        <p:spPr>
          <a:xfrm>
            <a:off x="4716016" y="4405754"/>
            <a:ext cx="1008112" cy="7200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TextBox 15"/>
          <p:cNvSpPr txBox="1"/>
          <p:nvPr/>
        </p:nvSpPr>
        <p:spPr>
          <a:xfrm>
            <a:off x="6156176" y="4257092"/>
            <a:ext cx="1296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ABCD</a:t>
            </a:r>
            <a:endParaRPr lang="en-GB" dirty="0"/>
          </a:p>
        </p:txBody>
      </p:sp>
      <p:sp>
        <p:nvSpPr>
          <p:cNvPr id="17" name="TextBox 16"/>
          <p:cNvSpPr txBox="1"/>
          <p:nvPr/>
        </p:nvSpPr>
        <p:spPr>
          <a:xfrm>
            <a:off x="683568" y="4869160"/>
            <a:ext cx="33843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Column( [ a, b, c, d ] )</a:t>
            </a:r>
            <a:endParaRPr lang="en-GB" dirty="0"/>
          </a:p>
        </p:txBody>
      </p:sp>
      <p:sp>
        <p:nvSpPr>
          <p:cNvPr id="18" name="Right Arrow 17"/>
          <p:cNvSpPr/>
          <p:nvPr/>
        </p:nvSpPr>
        <p:spPr>
          <a:xfrm>
            <a:off x="4716016" y="5017822"/>
            <a:ext cx="1008112" cy="7200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TextBox 18"/>
          <p:cNvSpPr txBox="1"/>
          <p:nvPr/>
        </p:nvSpPr>
        <p:spPr>
          <a:xfrm>
            <a:off x="6156176" y="4869160"/>
            <a:ext cx="129614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A</a:t>
            </a:r>
          </a:p>
          <a:p>
            <a:r>
              <a:rPr lang="en-GB" dirty="0" smtClean="0"/>
              <a:t>B</a:t>
            </a:r>
          </a:p>
          <a:p>
            <a:r>
              <a:rPr lang="en-GB" dirty="0" smtClean="0"/>
              <a:t>C</a:t>
            </a:r>
          </a:p>
          <a:p>
            <a:r>
              <a:rPr lang="en-GB" dirty="0" smtClean="0"/>
              <a:t>D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052736"/>
            <a:ext cx="7772400" cy="4680520"/>
          </a:xfrm>
        </p:spPr>
        <p:txBody>
          <a:bodyPr>
            <a:normAutofit fontScale="90000"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Presentation combinators: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Many more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Flow layouts, mathematical fractions, superscript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Rich text, other utilities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Write your own by combining existing ones!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P.S. Appearance controlled with style sheets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“Type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coercion is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easy”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__present__()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Can also handle objects in the Java or Python standard libraries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16833"/>
            <a:ext cx="7772400" cy="1944216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We look at three problems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700808"/>
            <a:ext cx="7772400" cy="3096344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Create an ‘object presenter’.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Register it for the relevant class.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When asked to present an instance of the class, Larch finds the appropriate presenter and uses it.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(no </a:t>
            </a: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monkeypatching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 required)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Thats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 how the images were shown;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they are </a:t>
            </a: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java.awt.BufferedImage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 objects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Perspectives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Different perspectives present an object in different ways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Like different views in MVC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The one I have talked about (</a:t>
            </a:r>
            <a:r>
              <a:rPr lang="en-GB" sz="3200" i="1" dirty="0" smtClean="0">
                <a:solidFill>
                  <a:schemeClr val="bg1"/>
                </a:solidFill>
                <a:latin typeface="Georgia" pitchFamily="18" charset="0"/>
              </a:rPr>
              <a:t>__present__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, </a:t>
            </a:r>
            <a:r>
              <a:rPr lang="en-GB" sz="3200" i="1" dirty="0" smtClean="0">
                <a:solidFill>
                  <a:schemeClr val="bg1"/>
                </a:solidFill>
                <a:latin typeface="Georgia" pitchFamily="18" charset="0"/>
              </a:rPr>
              <a:t>Presentable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, etc) is the ‘Default perspective’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There are other perspectives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E.g. The inspector perspectives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“Visual Introspection”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 INSPECTOR PERSPECTIVE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75000"/>
              </a:schemeClr>
            </a:gs>
            <a:gs pos="50000">
              <a:schemeClr val="bg2">
                <a:lumMod val="50000"/>
              </a:schemeClr>
            </a:gs>
            <a:gs pos="100000">
              <a:schemeClr val="bg2">
                <a:lumMod val="25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Programming Environment</a:t>
            </a:r>
            <a:br>
              <a:rPr lang="en-GB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-</a:t>
            </a:r>
            <a:br>
              <a:rPr lang="en-GB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Visual console</a:t>
            </a:r>
            <a:endParaRPr lang="en-GB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16833"/>
            <a:ext cx="7772400" cy="1944216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Textual output in a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Python console can be difficult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to understand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(DEMO)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You’ve seen most of it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So lets look at some of the more ‘esoteric’ features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Model dragging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Everything in Larch is an object being presented (via type coercion)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772816"/>
            <a:ext cx="7772400" cy="2880320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The home page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Projects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The console itself!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What if we want to manipulate an object that we can see?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CTRL+ALT +drag it!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“I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see something: how does it work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?”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 inspect a project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An interesting side fact!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Our source code editor does not edit text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844824"/>
            <a:ext cx="7772400" cy="2376263"/>
          </a:xfrm>
        </p:spPr>
        <p:txBody>
          <a:bodyPr>
            <a:normAutofit fontScale="90000"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Source code in a text editor is not interactive enough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Consoles are only good for a few lines at a time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Its a structured editor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Code is represented as an abstract syntax tree (AST)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 perspective is used to present is as something that looks and behaves (mostly) like text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It means our code is in tree form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We can write our own </a:t>
            </a: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refactorings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!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“Change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your code fast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!”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Refactoring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75000"/>
              </a:schemeClr>
            </a:gs>
            <a:gs pos="50000">
              <a:schemeClr val="bg2">
                <a:lumMod val="50000"/>
              </a:schemeClr>
            </a:gs>
            <a:gs pos="100000">
              <a:schemeClr val="bg2">
                <a:lumMod val="25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Programming Environment</a:t>
            </a:r>
            <a:br>
              <a:rPr lang="en-GB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-</a:t>
            </a:r>
            <a:br>
              <a:rPr lang="en-GB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Worksheets</a:t>
            </a:r>
            <a:endParaRPr lang="en-GB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808312"/>
          </a:xfrm>
        </p:spPr>
        <p:txBody>
          <a:bodyPr>
            <a:normAutofit fontScale="90000"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Interactive consoles are great.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Caveat: gets difficult when working with more than a few lines of code at a time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E.g. Whole modules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For complete programs we turn to a text editor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We lose the interactivity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  <a:sym typeface="Wingdings" pitchFamily="2" charset="2"/>
              </a:rPr>
              <a:t>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What if we could blend the two?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“Python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modules. With pictures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.”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 WORKSHEET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(with cellular automata)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16832"/>
            <a:ext cx="7772400" cy="2232247"/>
          </a:xfrm>
        </p:spPr>
        <p:txBody>
          <a:bodyPr>
            <a:normAutofit fontScale="90000"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Textual source code can be difficult to understand and comprehend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(think the vertices of a polygon in code form)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Act as modules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Can import code from other worksheets within the project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You can divide your module code into a number of blocks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Each block can show a result – a step along the path of a computation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To refresh results: hit F5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59228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Rapid Edit-Run-Debug cycle: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Alter code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i="1" dirty="0" smtClean="0">
                <a:solidFill>
                  <a:schemeClr val="bg1"/>
                </a:solidFill>
                <a:latin typeface="Georgia" pitchFamily="18" charset="0"/>
              </a:rPr>
              <a:t>F5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Repeat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59228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“Code faster!”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 Edit-Run-Debug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cycle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(cellular automata)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75000"/>
              </a:schemeClr>
            </a:gs>
            <a:gs pos="50000">
              <a:schemeClr val="bg2">
                <a:lumMod val="50000"/>
              </a:schemeClr>
            </a:gs>
            <a:gs pos="100000">
              <a:schemeClr val="bg2">
                <a:lumMod val="25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Visual Programming</a:t>
            </a:r>
            <a:endParaRPr lang="en-GB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Quite a rich history in the research community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Circuit diagrams, data-flow diagrams, etc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Nice for small simple programs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75000"/>
              </a:schemeClr>
            </a:gs>
            <a:gs pos="50000">
              <a:schemeClr val="bg2">
                <a:lumMod val="50000"/>
              </a:schemeClr>
            </a:gs>
            <a:gs pos="100000">
              <a:schemeClr val="bg2">
                <a:lumMod val="25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What is</a:t>
            </a:r>
            <a:br>
              <a:rPr lang="en-GB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‘The Larch Environment’?</a:t>
            </a:r>
            <a:endParaRPr lang="en-GB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Large programs look like rat’s nests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Not practical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  <a:sym typeface="Wingdings" pitchFamily="2" charset="2"/>
              </a:rPr>
              <a:t>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Text remains the dominant medium for source code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Diagrams are still appropriate in certain circumstances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Lets use diagrams (or visual layout) where we need them!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772816"/>
            <a:ext cx="7772400" cy="3240360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“Play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God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.”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 </a:t>
            </a: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Orrery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Sub-demos: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Table editors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Embedded table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“Drawings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. Inside code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.”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 Polygon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Embedded objects can use a protocol to customise their behaviour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1079612" y="1700808"/>
            <a:ext cx="6984776" cy="3454643"/>
            <a:chOff x="899592" y="1700808"/>
            <a:chExt cx="6984776" cy="3454643"/>
          </a:xfrm>
        </p:grpSpPr>
        <p:sp>
          <p:nvSpPr>
            <p:cNvPr id="9" name="TextBox 8"/>
            <p:cNvSpPr txBox="1"/>
            <p:nvPr/>
          </p:nvSpPr>
          <p:spPr>
            <a:xfrm>
              <a:off x="899592" y="1700808"/>
              <a:ext cx="266429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i="1" dirty="0" smtClean="0"/>
                <a:t>__</a:t>
              </a:r>
              <a:r>
                <a:rPr lang="en-GB" i="1" dirty="0" err="1" smtClean="0"/>
                <a:t>py_eval</a:t>
              </a:r>
              <a:r>
                <a:rPr lang="en-GB" i="1" dirty="0" smtClean="0"/>
                <a:t>__</a:t>
              </a:r>
              <a:endParaRPr lang="en-GB" i="1" dirty="0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4427984" y="1700808"/>
              <a:ext cx="3456384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dirty="0" smtClean="0"/>
                <a:t>Act like an expression - return the result of </a:t>
              </a:r>
              <a:r>
                <a:rPr lang="en-GB" i="1" dirty="0" smtClean="0"/>
                <a:t>evaluating</a:t>
              </a:r>
              <a:endParaRPr lang="en-GB" dirty="0"/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899592" y="2708920"/>
              <a:ext cx="266429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i="1" dirty="0" smtClean="0"/>
                <a:t>__</a:t>
              </a:r>
              <a:r>
                <a:rPr lang="en-GB" i="1" dirty="0" err="1" smtClean="0"/>
                <a:t>py_evalmodel</a:t>
              </a:r>
              <a:r>
                <a:rPr lang="en-GB" i="1" dirty="0" smtClean="0"/>
                <a:t>__</a:t>
              </a:r>
              <a:endParaRPr lang="en-GB" i="1" dirty="0"/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4427984" y="2708920"/>
              <a:ext cx="3456384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dirty="0" smtClean="0"/>
                <a:t>Act like an expression - return an AST</a:t>
              </a:r>
              <a:endParaRPr lang="en-GB" dirty="0"/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899592" y="3645024"/>
              <a:ext cx="266429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i="1" dirty="0" smtClean="0"/>
                <a:t>__</a:t>
              </a:r>
              <a:r>
                <a:rPr lang="en-GB" i="1" dirty="0" err="1" smtClean="0"/>
                <a:t>py_exec</a:t>
              </a:r>
              <a:r>
                <a:rPr lang="en-GB" i="1" dirty="0" smtClean="0"/>
                <a:t>__</a:t>
              </a:r>
              <a:endParaRPr lang="en-GB" i="1" dirty="0"/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4427984" y="3645024"/>
              <a:ext cx="3456384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dirty="0" smtClean="0"/>
                <a:t>Act like a statement – called at runtime</a:t>
              </a:r>
              <a:endParaRPr lang="en-GB" dirty="0"/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899592" y="4509120"/>
              <a:ext cx="266429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i="1" dirty="0" smtClean="0"/>
                <a:t>__</a:t>
              </a:r>
              <a:r>
                <a:rPr lang="en-GB" i="1" dirty="0" err="1" smtClean="0"/>
                <a:t>py_execmodel</a:t>
              </a:r>
              <a:r>
                <a:rPr lang="en-GB" i="1" dirty="0" smtClean="0"/>
                <a:t>__</a:t>
              </a:r>
              <a:endParaRPr lang="en-GB" i="1" dirty="0"/>
            </a:p>
          </p:txBody>
        </p:sp>
        <p:sp>
          <p:nvSpPr>
            <p:cNvPr id="18" name="TextBox 17"/>
            <p:cNvSpPr txBox="1"/>
            <p:nvPr/>
          </p:nvSpPr>
          <p:spPr>
            <a:xfrm>
              <a:off x="4427984" y="4509120"/>
              <a:ext cx="3456384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dirty="0" smtClean="0"/>
                <a:t>Act like a statement – return an AST</a:t>
              </a:r>
              <a:endParaRPr lang="en-GB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AST Generation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What does this sound like?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772816"/>
            <a:ext cx="7772400" cy="3168352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AST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Generation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~=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Visual LISP macros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  <a:sym typeface="Wingdings" pitchFamily="2" charset="2"/>
              </a:rPr>
              <a:t>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 visual interactive programming environment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Crosses compile-time / run-time barrier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Compile-time (edit-time) objects available at run time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Run-time objects / values can modify or be modified by compile-time objects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“</a:t>
            </a: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LISPy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 </a:t>
            </a: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Smalltalky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goodness”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DEMO: LZW compressor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75000"/>
              </a:schemeClr>
            </a:gs>
            <a:gs pos="50000">
              <a:schemeClr val="bg2">
                <a:lumMod val="50000"/>
              </a:schemeClr>
            </a:gs>
            <a:gs pos="100000">
              <a:schemeClr val="bg2">
                <a:lumMod val="25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  <a:latin typeface="Georgia" pitchFamily="18" charset="0"/>
              </a:rPr>
              <a:t>Conclusions</a:t>
            </a:r>
            <a:endParaRPr lang="en-GB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Visual object presentation by type-coercion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Encourages a functional approach to UI composition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772816"/>
            <a:ext cx="7772400" cy="2880320"/>
          </a:xfrm>
        </p:spPr>
        <p:txBody>
          <a:bodyPr>
            <a:normAutofit fontScale="90000"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State changes: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Just throw UI elements away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and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re-create.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DON’T MUTATE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Visual representation of values is a </a:t>
            </a:r>
            <a:r>
              <a:rPr lang="en-GB" sz="3200" strike="sngStrike" dirty="0" smtClean="0">
                <a:solidFill>
                  <a:schemeClr val="bg1"/>
                </a:solidFill>
                <a:latin typeface="Georgia" pitchFamily="18" charset="0"/>
              </a:rPr>
              <a:t>BIG </a:t>
            </a:r>
            <a:r>
              <a:rPr lang="en-GB" sz="3200" b="1" dirty="0" smtClean="0">
                <a:solidFill>
                  <a:schemeClr val="bg1"/>
                </a:solidFill>
                <a:latin typeface="Georgia" pitchFamily="18" charset="0"/>
              </a:rPr>
              <a:t>EPIC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 WIN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Even if you use only visual cues (e.g. borders around text)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The goal is: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To make programming more visual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Visual console and worksheets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Worksheets expand on the rapid edit-run cycle of the console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Allow for rapid development of visual interactive applications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Visual programming by embedded objects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Visual programming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i="1" u="sng" dirty="0" smtClean="0">
                <a:solidFill>
                  <a:schemeClr val="bg1"/>
                </a:solidFill>
                <a:latin typeface="Georgia" pitchFamily="18" charset="0"/>
              </a:rPr>
              <a:t>where you need it</a:t>
            </a:r>
            <a:endParaRPr lang="en-GB" sz="3200" u="sng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Allows you to </a:t>
            </a:r>
            <a:r>
              <a:rPr lang="en-GB" sz="3200" i="1" dirty="0" smtClean="0">
                <a:solidFill>
                  <a:schemeClr val="bg1"/>
                </a:solidFill>
                <a:latin typeface="Georgia" pitchFamily="18" charset="0"/>
              </a:rPr>
              <a:t>visually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 extend the syntax of the language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No need to alter the compiler – its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just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embedded 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object references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References to objects </a:t>
            </a:r>
            <a:r>
              <a:rPr lang="en-GB" sz="3200" smtClean="0">
                <a:solidFill>
                  <a:schemeClr val="bg1"/>
                </a:solidFill>
                <a:latin typeface="Georgia" pitchFamily="18" charset="0"/>
              </a:rPr>
              <a:t>you implement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u="sng" dirty="0" smtClean="0">
                <a:solidFill>
                  <a:schemeClr val="bg1"/>
                </a:solidFill>
                <a:latin typeface="Georgia" pitchFamily="18" charset="0"/>
              </a:rPr>
              <a:t>yourself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Embedded object references</a:t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Can cross compile-time / run-time barrier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2">
                <a:lumMod val="50000"/>
              </a:schemeClr>
            </a:gs>
            <a:gs pos="50000">
              <a:schemeClr val="bg2">
                <a:lumMod val="25000"/>
              </a:schemeClr>
            </a:gs>
            <a:gs pos="100000">
              <a:schemeClr val="bg2">
                <a:lumMod val="10000"/>
              </a:schemeClr>
            </a:gs>
          </a:gsLst>
          <a:path path="circle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8840"/>
            <a:ext cx="7772400" cy="2232248"/>
          </a:xfrm>
        </p:spPr>
        <p:txBody>
          <a:bodyPr>
            <a:normAutofit/>
          </a:bodyPr>
          <a:lstStyle/>
          <a:p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LISPy</a:t>
            </a: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 / </a:t>
            </a:r>
            <a:r>
              <a:rPr lang="en-GB" sz="3200" dirty="0" err="1" smtClean="0">
                <a:solidFill>
                  <a:schemeClr val="bg1"/>
                </a:solidFill>
                <a:latin typeface="Georgia" pitchFamily="18" charset="0"/>
              </a:rPr>
              <a:t>Smalltalky</a:t>
            </a:r>
            <a:r>
              <a:rPr lang="en-GB" sz="3200" smtClean="0">
                <a:solidFill>
                  <a:schemeClr val="bg1"/>
                </a:solidFill>
                <a:latin typeface="Georgia" pitchFamily="18" charset="0"/>
              </a:rPr>
              <a:t> </a:t>
            </a:r>
            <a:r>
              <a:rPr lang="en-GB" sz="3200" smtClean="0">
                <a:solidFill>
                  <a:schemeClr val="bg1"/>
                </a:solidFill>
                <a:latin typeface="Georgia" pitchFamily="18" charset="0"/>
              </a:rPr>
              <a:t>stuff</a:t>
            </a:r>
            <a:br>
              <a:rPr lang="en-GB" sz="320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/>
            </a:r>
            <a:b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</a:br>
            <a:r>
              <a:rPr lang="en-GB" sz="3200" dirty="0" smtClean="0">
                <a:solidFill>
                  <a:schemeClr val="bg1"/>
                </a:solidFill>
                <a:latin typeface="Georgia" pitchFamily="18" charset="0"/>
              </a:rPr>
              <a:t>IN PYTHON</a:t>
            </a:r>
            <a:endParaRPr lang="en-GB" sz="3200" dirty="0">
              <a:solidFill>
                <a:schemeClr val="bg1"/>
              </a:solidFill>
              <a:latin typeface="Georg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1">
      <a:dk1>
        <a:srgbClr val="FFFFFF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Civic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1512</TotalTime>
  <Words>937</Words>
  <Application>Microsoft Office PowerPoint</Application>
  <PresentationFormat>On-screen Show (4:3)</PresentationFormat>
  <Paragraphs>261</Paragraphs>
  <Slides>108</Slides>
  <Notes>102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108</vt:i4>
      </vt:variant>
    </vt:vector>
  </HeadingPairs>
  <TitlesOfParts>
    <vt:vector size="109" baseType="lpstr">
      <vt:lpstr>Office Theme</vt:lpstr>
      <vt:lpstr> The Larch Environment</vt:lpstr>
      <vt:lpstr>Motivation</vt:lpstr>
      <vt:lpstr>We look at three problems</vt:lpstr>
      <vt:lpstr>Textual output in a Python console can be difficult to understand (DEMO)</vt:lpstr>
      <vt:lpstr>Source code in a text editor is not interactive enough  Consoles are only good for a few lines at a time</vt:lpstr>
      <vt:lpstr>Textual source code can be difficult to understand and comprehend  (think the vertices of a polygon in code form)</vt:lpstr>
      <vt:lpstr>What is ‘The Larch Environment’?</vt:lpstr>
      <vt:lpstr>A visual interactive programming environment</vt:lpstr>
      <vt:lpstr>The goal is: To make programming more visual</vt:lpstr>
      <vt:lpstr>How do we do that?</vt:lpstr>
      <vt:lpstr>Visual object presentation</vt:lpstr>
      <vt:lpstr>“Pictures are pretty”  DEMO Visual console</vt:lpstr>
      <vt:lpstr>What design pattern do we commonly use for developing GUI apps?</vt:lpstr>
      <vt:lpstr>Slide 14</vt:lpstr>
      <vt:lpstr>MVC requires: Model class, View class, Controller class</vt:lpstr>
      <vt:lpstr>Our approach: Type coercion  Type coercion: coerce an object to another type.</vt:lpstr>
      <vt:lpstr>Type coercion used throughout Python</vt:lpstr>
      <vt:lpstr>Examples:  repr(), str()  __index__()  etc</vt:lpstr>
      <vt:lpstr>Its simple</vt:lpstr>
      <vt:lpstr>The Larch Environment: Use type coercion for visual presentation</vt:lpstr>
      <vt:lpstr>Coerce objects to something visual (a Pres)</vt:lpstr>
      <vt:lpstr>HOWTO: The simplified version</vt:lpstr>
      <vt:lpstr>Define the following method: def __present__(self, fragment, inherited_state)</vt:lpstr>
      <vt:lpstr>For Java objects: Implement Presentable interface</vt:lpstr>
      <vt:lpstr>Presentations constructed using a combinatorial API</vt:lpstr>
      <vt:lpstr>Slide 26</vt:lpstr>
      <vt:lpstr>Presentation combinators: Many more  Flow layouts, mathematical fractions, superscript  Rich text, other utilities Write your own by combining existing ones!  P.S. Appearance controlled with style sheets</vt:lpstr>
      <vt:lpstr>“Type coercion is easy”  DEMO: __present__()</vt:lpstr>
      <vt:lpstr>Can also handle objects in the Java or Python standard libraries</vt:lpstr>
      <vt:lpstr>Create an ‘object presenter’. Register it for the relevant class. When asked to present an instance of the class, Larch finds the appropriate presenter and uses it. (no monkeypatching required)</vt:lpstr>
      <vt:lpstr>Thats how the images were shown; they are java.awt.BufferedImage objects</vt:lpstr>
      <vt:lpstr>Perspectives</vt:lpstr>
      <vt:lpstr>Different perspectives present an object in different ways</vt:lpstr>
      <vt:lpstr>Like different views in MVC</vt:lpstr>
      <vt:lpstr>The one I have talked about (__present__, Presentable, etc) is the ‘Default perspective’</vt:lpstr>
      <vt:lpstr>There are other perspectives</vt:lpstr>
      <vt:lpstr>E.g. The inspector perspectives</vt:lpstr>
      <vt:lpstr>“Visual Introspection”  DEMO: INSPECTOR PERSPECTIVE</vt:lpstr>
      <vt:lpstr>Programming Environment - Visual console</vt:lpstr>
      <vt:lpstr>You’ve seen most of it</vt:lpstr>
      <vt:lpstr>So lets look at some of the more ‘esoteric’ features</vt:lpstr>
      <vt:lpstr>Model dragging</vt:lpstr>
      <vt:lpstr>Everything in Larch is an object being presented (via type coercion)</vt:lpstr>
      <vt:lpstr>The home page  Projects  The console itself!</vt:lpstr>
      <vt:lpstr>What if we want to manipulate an object that we can see?</vt:lpstr>
      <vt:lpstr>CTRL+ALT +drag it!</vt:lpstr>
      <vt:lpstr>“I see something: how does it work?”  DEMO: inspect a project</vt:lpstr>
      <vt:lpstr>An interesting side fact!</vt:lpstr>
      <vt:lpstr>Our source code editor does not edit text</vt:lpstr>
      <vt:lpstr>Its a structured editor  Code is represented as an abstract syntax tree (AST)</vt:lpstr>
      <vt:lpstr>A perspective is used to present is as something that looks and behaves (mostly) like text</vt:lpstr>
      <vt:lpstr>It means our code is in tree form</vt:lpstr>
      <vt:lpstr>We can write our own refactorings!</vt:lpstr>
      <vt:lpstr>“Change your code fast!”  DEMO: Refactoring</vt:lpstr>
      <vt:lpstr>Programming Environment - Worksheets</vt:lpstr>
      <vt:lpstr>Interactive consoles are great.  Caveat: gets difficult when working with more than a few lines of code at a time  E.g. Whole modules</vt:lpstr>
      <vt:lpstr>For complete programs we turn to a text editor  We lose the interactivity </vt:lpstr>
      <vt:lpstr>What if we could blend the two?</vt:lpstr>
      <vt:lpstr>“Python modules. With pictures.”  DEMO: WORKSHEET (with cellular automata)</vt:lpstr>
      <vt:lpstr>Act as modules Can import code from other worksheets within the project</vt:lpstr>
      <vt:lpstr>You can divide your module code into a number of blocks</vt:lpstr>
      <vt:lpstr>Each block can show a result – a step along the path of a computation</vt:lpstr>
      <vt:lpstr>To refresh results: hit F5</vt:lpstr>
      <vt:lpstr>Rapid Edit-Run-Debug cycle:  Alter code F5 Repeat</vt:lpstr>
      <vt:lpstr>“Code faster!”  DEMO: Edit-Run-Debug cycle (cellular automata)</vt:lpstr>
      <vt:lpstr>Visual Programming</vt:lpstr>
      <vt:lpstr>Quite a rich history in the research community</vt:lpstr>
      <vt:lpstr>Circuit diagrams, data-flow diagrams, etc</vt:lpstr>
      <vt:lpstr>Nice for small simple programs</vt:lpstr>
      <vt:lpstr>Large programs look like rat’s nests  Not practical </vt:lpstr>
      <vt:lpstr>Text remains the dominant medium for source code</vt:lpstr>
      <vt:lpstr>Diagrams are still appropriate in certain circumstances</vt:lpstr>
      <vt:lpstr>Lets use diagrams (or visual layout) where we need them!</vt:lpstr>
      <vt:lpstr>“Play God.”  DEMO: Orrery Sub-demos: Table editors Embedded table</vt:lpstr>
      <vt:lpstr>“Drawings. Inside code.”  DEMO: Polygon</vt:lpstr>
      <vt:lpstr>Embedded objects can use a protocol to customise their behaviour</vt:lpstr>
      <vt:lpstr>Slide 77</vt:lpstr>
      <vt:lpstr>AST Generation  What does this sound like?</vt:lpstr>
      <vt:lpstr>AST Generation  ~=  Visual LISP macros </vt:lpstr>
      <vt:lpstr>Crosses compile-time / run-time barrier</vt:lpstr>
      <vt:lpstr>Compile-time (edit-time) objects available at run time</vt:lpstr>
      <vt:lpstr>Run-time objects / values can modify or be modified by compile-time objects</vt:lpstr>
      <vt:lpstr>“LISPy Smalltalky goodness”  DEMO: LZW compressor</vt:lpstr>
      <vt:lpstr>Conclusions</vt:lpstr>
      <vt:lpstr>Visual object presentation by type-coercion</vt:lpstr>
      <vt:lpstr>Encourages a functional approach to UI composition</vt:lpstr>
      <vt:lpstr>State changes: Just throw UI elements away and re-create.  DON’T MUTATE</vt:lpstr>
      <vt:lpstr>Visual representation of values is a BIG EPIC WIN</vt:lpstr>
      <vt:lpstr>Even if you use only visual cues (e.g. borders around text)</vt:lpstr>
      <vt:lpstr>Visual console and worksheets</vt:lpstr>
      <vt:lpstr>Worksheets expand on the rapid edit-run cycle of the console</vt:lpstr>
      <vt:lpstr>Allow for rapid development of visual interactive applications</vt:lpstr>
      <vt:lpstr>Visual programming by embedded objects</vt:lpstr>
      <vt:lpstr>Visual programming  where you need it</vt:lpstr>
      <vt:lpstr>Allows you to visually extend the syntax of the language</vt:lpstr>
      <vt:lpstr>No need to alter the compiler – its just embedded object references</vt:lpstr>
      <vt:lpstr>References to objects you implement yourself</vt:lpstr>
      <vt:lpstr>Embedded object references Can cross compile-time / run-time barrier</vt:lpstr>
      <vt:lpstr>LISPy / Smalltalky stuff  IN PYTHON</vt:lpstr>
      <vt:lpstr>PROJECT STATUS</vt:lpstr>
      <vt:lpstr>Research Prototype  (not ready for real use )</vt:lpstr>
      <vt:lpstr>TODOs:  Documentation Bug fixes Too much more........</vt:lpstr>
      <vt:lpstr>Acknowledgements</vt:lpstr>
      <vt:lpstr>Academic supervisory team</vt:lpstr>
      <vt:lpstr>The Jython team</vt:lpstr>
      <vt:lpstr>IF TIME ALLOWS: DEMO: KD-Tree</vt:lpstr>
      <vt:lpstr>IF TIME ALLOWS: DEMO: SIMPLE COMPILER</vt:lpstr>
      <vt:lpstr> THANK YOU!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gSym</dc:title>
  <dc:creator>Geoff</dc:creator>
  <cp:lastModifiedBy>Geoff</cp:lastModifiedBy>
  <cp:revision>273</cp:revision>
  <dcterms:created xsi:type="dcterms:W3CDTF">2010-09-25T21:18:17Z</dcterms:created>
  <dcterms:modified xsi:type="dcterms:W3CDTF">2011-06-24T08:47:14Z</dcterms:modified>
</cp:coreProperties>
</file>