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7" r:id="rId3"/>
    <p:sldId id="288" r:id="rId4"/>
    <p:sldId id="257" r:id="rId5"/>
    <p:sldId id="293" r:id="rId6"/>
    <p:sldId id="258" r:id="rId7"/>
    <p:sldId id="270" r:id="rId8"/>
    <p:sldId id="272" r:id="rId9"/>
    <p:sldId id="259" r:id="rId10"/>
    <p:sldId id="268" r:id="rId11"/>
    <p:sldId id="289" r:id="rId12"/>
    <p:sldId id="261" r:id="rId13"/>
    <p:sldId id="262" r:id="rId14"/>
    <p:sldId id="263" r:id="rId15"/>
    <p:sldId id="264" r:id="rId16"/>
    <p:sldId id="285" r:id="rId17"/>
    <p:sldId id="271" r:id="rId18"/>
    <p:sldId id="286" r:id="rId19"/>
    <p:sldId id="266" r:id="rId20"/>
    <p:sldId id="265" r:id="rId21"/>
    <p:sldId id="267" r:id="rId22"/>
    <p:sldId id="290" r:id="rId23"/>
    <p:sldId id="260" r:id="rId24"/>
    <p:sldId id="277" r:id="rId25"/>
    <p:sldId id="278" r:id="rId26"/>
    <p:sldId id="276" r:id="rId27"/>
    <p:sldId id="279" r:id="rId28"/>
    <p:sldId id="280" r:id="rId29"/>
    <p:sldId id="281" r:id="rId30"/>
    <p:sldId id="282" r:id="rId31"/>
    <p:sldId id="283" r:id="rId32"/>
    <p:sldId id="274" r:id="rId33"/>
    <p:sldId id="275" r:id="rId34"/>
    <p:sldId id="284" r:id="rId35"/>
    <p:sldId id="292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E0BD-0A25-1E4C-B5F7-411D9C00A134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7A223-5ED7-1648-9352-E359C2A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2090279"/>
          </a:xfrm>
        </p:spPr>
        <p:txBody>
          <a:bodyPr>
            <a:normAutofit/>
          </a:bodyPr>
          <a:lstStyle/>
          <a:p>
            <a:r>
              <a:rPr lang="en-US" b="1" dirty="0" smtClean="0"/>
              <a:t>NDB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The new Python client library for the</a:t>
            </a:r>
            <a:br>
              <a:rPr lang="en-US" sz="3200" dirty="0" smtClean="0"/>
            </a:br>
            <a:r>
              <a:rPr lang="en-US" sz="3200" dirty="0" smtClean="0"/>
              <a:t>Google App Engine </a:t>
            </a:r>
            <a:r>
              <a:rPr lang="en-US" sz="3200" dirty="0" err="1" smtClean="0"/>
              <a:t>Datastore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Guido van </a:t>
            </a:r>
            <a:r>
              <a:rPr lang="en-US" sz="2400" dirty="0" err="1" smtClean="0"/>
              <a:t>Rossum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guido@google.com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nice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repeated=True instead of </a:t>
            </a:r>
            <a:r>
              <a:rPr lang="en-US" dirty="0" err="1" smtClean="0"/>
              <a:t>ListProperty</a:t>
            </a:r>
            <a:endParaRPr lang="en-US" dirty="0" smtClean="0"/>
          </a:p>
          <a:p>
            <a:r>
              <a:rPr lang="en-US" dirty="0" smtClean="0"/>
              <a:t>Pre- and post-operation hooks</a:t>
            </a:r>
          </a:p>
          <a:p>
            <a:r>
              <a:rPr lang="en-US" dirty="0" smtClean="0"/>
              <a:t>Key and Query types are truly immutable</a:t>
            </a:r>
          </a:p>
          <a:p>
            <a:r>
              <a:rPr lang="en-US" dirty="0" smtClean="0"/>
              <a:t>All objects have useful </a:t>
            </a:r>
            <a:r>
              <a:rPr lang="en-US" dirty="0" err="1" smtClean="0"/>
              <a:t>repr()s</a:t>
            </a:r>
            <a:endParaRPr lang="en-US" dirty="0" smtClean="0"/>
          </a:p>
          <a:p>
            <a:r>
              <a:rPr lang="en-US" dirty="0" smtClean="0"/>
              <a:t>Unified terminology (id instead of </a:t>
            </a:r>
            <a:r>
              <a:rPr lang="en-US" dirty="0" err="1" smtClean="0"/>
              <a:t>key_name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PickleProperty</a:t>
            </a:r>
            <a:r>
              <a:rPr lang="en-US" dirty="0" smtClean="0"/>
              <a:t>, </a:t>
            </a:r>
            <a:r>
              <a:rPr lang="en-US" dirty="0" err="1" smtClean="0"/>
              <a:t>JsonProperty</a:t>
            </a:r>
            <a:endParaRPr lang="en-US" dirty="0" smtClean="0"/>
          </a:p>
          <a:p>
            <a:r>
              <a:rPr lang="en-US" dirty="0" err="1" smtClean="0"/>
              <a:t>ProtoRPC</a:t>
            </a:r>
            <a:r>
              <a:rPr lang="en-US" dirty="0" smtClean="0"/>
              <a:t> support: </a:t>
            </a:r>
            <a:r>
              <a:rPr lang="en-US" dirty="0" err="1" smtClean="0"/>
              <a:t>MessageProperty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(schema)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class and Property classes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Django</a:t>
            </a:r>
            <a:r>
              <a:rPr lang="en-US" dirty="0" smtClean="0"/>
              <a:t> (or any Python ORM)</a:t>
            </a:r>
          </a:p>
          <a:p>
            <a:pPr lvl="1"/>
            <a:r>
              <a:rPr lang="en-US" dirty="0" smtClean="0"/>
              <a:t>uses a simple </a:t>
            </a:r>
            <a:r>
              <a:rPr lang="en-US" dirty="0" err="1" smtClean="0"/>
              <a:t>metaclass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Employee(ndb.Model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    name = </a:t>
            </a:r>
            <a:r>
              <a:rPr lang="en-US" dirty="0" err="1" smtClean="0"/>
              <a:t>ndb.StringProperty(required</a:t>
            </a:r>
            <a:r>
              <a:rPr lang="en-US" dirty="0" smtClean="0"/>
              <a:t>=True)</a:t>
            </a:r>
            <a:br>
              <a:rPr lang="en-US" dirty="0" smtClean="0"/>
            </a:br>
            <a:r>
              <a:rPr lang="en-US" dirty="0" smtClean="0"/>
              <a:t>    rank = </a:t>
            </a:r>
            <a:r>
              <a:rPr lang="en-US" dirty="0" err="1" smtClean="0"/>
              <a:t>ndb.IntegerProperty(default</a:t>
            </a:r>
            <a:r>
              <a:rPr lang="en-US" dirty="0" smtClean="0"/>
              <a:t>=3)</a:t>
            </a:r>
            <a:br>
              <a:rPr lang="en-US" dirty="0" smtClean="0"/>
            </a:br>
            <a:r>
              <a:rPr lang="en-US" dirty="0" smtClean="0"/>
              <a:t>    phone = </a:t>
            </a:r>
            <a:r>
              <a:rPr lang="en-US" dirty="0" err="1" smtClean="0"/>
              <a:t>ndb.StringProperty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CRUD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(Create, Read, Update, Delete)</a:t>
            </a:r>
          </a:p>
          <a:p>
            <a:r>
              <a:rPr lang="en-US" dirty="0" err="1" smtClean="0"/>
              <a:t>emp</a:t>
            </a:r>
            <a:r>
              <a:rPr lang="en-US" dirty="0" smtClean="0"/>
              <a:t> = </a:t>
            </a:r>
            <a:r>
              <a:rPr lang="en-US" dirty="0" err="1" smtClean="0"/>
              <a:t>Employee(name</a:t>
            </a:r>
            <a:r>
              <a:rPr lang="en-US" dirty="0" smtClean="0"/>
              <a:t>=‘Guido’)</a:t>
            </a:r>
          </a:p>
          <a:p>
            <a:r>
              <a:rPr lang="en-US" dirty="0" smtClean="0"/>
              <a:t>key = </a:t>
            </a:r>
            <a:r>
              <a:rPr lang="en-US" dirty="0" err="1" smtClean="0"/>
              <a:t>emp.put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emp</a:t>
            </a:r>
            <a:r>
              <a:rPr lang="en-US" dirty="0" smtClean="0"/>
              <a:t> = </a:t>
            </a:r>
            <a:r>
              <a:rPr lang="en-US" dirty="0" err="1" smtClean="0"/>
              <a:t>key.get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emp.phone</a:t>
            </a:r>
            <a:r>
              <a:rPr lang="en-US" dirty="0" smtClean="0"/>
              <a:t> = ‘555-5555’; </a:t>
            </a:r>
            <a:r>
              <a:rPr lang="en-US" dirty="0" err="1" smtClean="0"/>
              <a:t>emp.put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key.delete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for all entities:</a:t>
            </a:r>
          </a:p>
          <a:p>
            <a:pPr lvl="1"/>
            <a:r>
              <a:rPr lang="en-US" dirty="0" err="1" smtClean="0"/>
              <a:t>all_emps</a:t>
            </a:r>
            <a:r>
              <a:rPr lang="en-US" dirty="0" smtClean="0"/>
              <a:t> = </a:t>
            </a:r>
            <a:r>
              <a:rPr lang="en-US" dirty="0" err="1" smtClean="0"/>
              <a:t>Employee.query().fetch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emp</a:t>
            </a:r>
            <a:r>
              <a:rPr lang="en-US" dirty="0" smtClean="0"/>
              <a:t> in </a:t>
            </a:r>
            <a:r>
              <a:rPr lang="en-US" dirty="0" err="1" smtClean="0"/>
              <a:t>Employee.query</a:t>
            </a:r>
            <a:r>
              <a:rPr lang="en-US" dirty="0" smtClean="0"/>
              <a:t>(): …</a:t>
            </a:r>
          </a:p>
          <a:p>
            <a:r>
              <a:rPr lang="en-US" dirty="0" smtClean="0"/>
              <a:t>Query for property values:</a:t>
            </a:r>
          </a:p>
          <a:p>
            <a:pPr lvl="1"/>
            <a:r>
              <a:rPr lang="en-US" dirty="0" err="1" smtClean="0"/>
              <a:t>Employee.query(Employee.rank</a:t>
            </a:r>
            <a:r>
              <a:rPr lang="en-US" dirty="0" smtClean="0"/>
              <a:t> &gt; 3)</a:t>
            </a:r>
          </a:p>
          <a:p>
            <a:pPr lvl="1"/>
            <a:r>
              <a:rPr lang="en-US" dirty="0" err="1" smtClean="0"/>
              <a:t>Employee.query(Employee.phone</a:t>
            </a:r>
            <a:r>
              <a:rPr lang="en-US" dirty="0" smtClean="0"/>
              <a:t> == None)</a:t>
            </a:r>
          </a:p>
          <a:p>
            <a:r>
              <a:rPr lang="en-US" dirty="0" smtClean="0"/>
              <a:t>Query for multiple conditions:</a:t>
            </a:r>
          </a:p>
          <a:p>
            <a:pPr lvl="1"/>
            <a:r>
              <a:rPr lang="en-US" dirty="0" err="1" smtClean="0"/>
              <a:t>Employee.query</a:t>
            </a:r>
            <a:r>
              <a:rPr lang="en-US" dirty="0" smtClean="0"/>
              <a:t>(&lt;cond1&gt;, &lt;cond2&gt;, …)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repeat the class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Python as a DSL…</a:t>
            </a:r>
          </a:p>
          <a:p>
            <a:r>
              <a:rPr lang="en-US" dirty="0" smtClean="0"/>
              <a:t>Old db used string literals; error-prone:</a:t>
            </a:r>
          </a:p>
          <a:p>
            <a:pPr lvl="1"/>
            <a:r>
              <a:rPr lang="en-US" dirty="0" err="1" smtClean="0"/>
              <a:t>Employee.all().filter</a:t>
            </a:r>
            <a:r>
              <a:rPr lang="en-US" dirty="0" smtClean="0"/>
              <a:t>(‘ rank &gt;’, 3)  # extra space</a:t>
            </a:r>
          </a:p>
          <a:p>
            <a:r>
              <a:rPr lang="en-US" dirty="0" err="1" smtClean="0"/>
              <a:t>Protip</a:t>
            </a:r>
            <a:r>
              <a:rPr lang="en-US" dirty="0" smtClean="0"/>
              <a:t>: write queries as class methods: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classmethod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 </a:t>
            </a:r>
            <a:r>
              <a:rPr lang="en-US" dirty="0" err="1" smtClean="0"/>
              <a:t>outranks(cls</a:t>
            </a:r>
            <a:r>
              <a:rPr lang="en-US" dirty="0" smtClean="0"/>
              <a:t>, rank):</a:t>
            </a:r>
            <a:br>
              <a:rPr lang="en-US" dirty="0" smtClean="0"/>
            </a:br>
            <a:r>
              <a:rPr lang="en-US" dirty="0" smtClean="0"/>
              <a:t>    return </a:t>
            </a:r>
            <a:r>
              <a:rPr lang="en-US" dirty="0" err="1" smtClean="0"/>
              <a:t>cls.query(cls.rank</a:t>
            </a:r>
            <a:r>
              <a:rPr lang="en-US" dirty="0" smtClean="0"/>
              <a:t> &gt; rank)</a:t>
            </a:r>
          </a:p>
          <a:p>
            <a:pPr lvl="1"/>
            <a:r>
              <a:rPr lang="en-US" dirty="0" smtClean="0"/>
              <a:t>Employee.outranks(3).fetch()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a query over a callback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Pretend you don’t see the </a:t>
            </a:r>
            <a:r>
              <a:rPr lang="en-US" dirty="0" err="1" smtClean="0"/>
              <a:t>async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ndb.tasklet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 </a:t>
            </a:r>
            <a:r>
              <a:rPr lang="en-US" dirty="0" err="1" smtClean="0"/>
              <a:t>callback(ent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  if not </a:t>
            </a:r>
            <a:r>
              <a:rPr lang="en-US" dirty="0" err="1" smtClean="0"/>
              <a:t>ent.name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ent.name</a:t>
            </a:r>
            <a:r>
              <a:rPr lang="en-US" dirty="0" smtClean="0"/>
              <a:t> = </a:t>
            </a:r>
            <a:r>
              <a:rPr lang="en-US" dirty="0" err="1" smtClean="0"/>
              <a:t>ent.first_name</a:t>
            </a:r>
            <a:r>
              <a:rPr lang="en-US" dirty="0" smtClean="0"/>
              <a:t> + </a:t>
            </a:r>
            <a:r>
              <a:rPr lang="en-US" dirty="0" err="1" smtClean="0"/>
              <a:t>ent.last_name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yield </a:t>
            </a:r>
            <a:r>
              <a:rPr lang="en-US" dirty="0" err="1" smtClean="0"/>
              <a:t>ent.put_async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Employee.query().map(callback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Concurrency controlled by query batch size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StructuredProperty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list of tagged phone numbers</a:t>
            </a:r>
          </a:p>
          <a:p>
            <a:r>
              <a:rPr lang="en-US" dirty="0" smtClean="0"/>
              <a:t>In old db:</a:t>
            </a:r>
          </a:p>
          <a:p>
            <a:pPr lvl="1"/>
            <a:r>
              <a:rPr lang="en-US" sz="2400" dirty="0" smtClean="0"/>
              <a:t>class </a:t>
            </a:r>
            <a:r>
              <a:rPr lang="en-US" sz="2400" dirty="0" err="1" smtClean="0"/>
              <a:t>Contact(db.Model</a:t>
            </a:r>
            <a:r>
              <a:rPr lang="en-US" sz="2400" dirty="0" smtClean="0"/>
              <a:t>):</a:t>
            </a:r>
            <a:br>
              <a:rPr lang="en-US" sz="2400" dirty="0" smtClean="0"/>
            </a:br>
            <a:r>
              <a:rPr lang="en-US" sz="2400" dirty="0" smtClean="0"/>
              <a:t>    name = </a:t>
            </a:r>
            <a:r>
              <a:rPr lang="en-US" sz="2400" dirty="0" err="1" smtClean="0"/>
              <a:t>db.StringProperty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    # following two are parallel arrays</a:t>
            </a:r>
            <a:br>
              <a:rPr lang="en-US" sz="2400" dirty="0" smtClean="0"/>
            </a:br>
            <a:r>
              <a:rPr lang="en-US" sz="2400" dirty="0" smtClean="0"/>
              <a:t>    phones = </a:t>
            </a:r>
            <a:r>
              <a:rPr lang="en-US" sz="2400" dirty="0" err="1" smtClean="0"/>
              <a:t>db.StringListProperty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    tags = </a:t>
            </a:r>
            <a:r>
              <a:rPr lang="en-US" sz="2400" dirty="0" err="1" smtClean="0"/>
              <a:t>db.StringListProperty</a:t>
            </a:r>
            <a:r>
              <a:rPr lang="en-US" sz="2400" dirty="0" smtClean="0"/>
              <a:t>()</a:t>
            </a:r>
          </a:p>
          <a:p>
            <a:pPr lvl="1"/>
            <a:r>
              <a:rPr lang="en-US" sz="2400" dirty="0" smtClean="0"/>
              <a:t>def </a:t>
            </a:r>
            <a:r>
              <a:rPr lang="en-US" sz="2400" dirty="0" err="1" smtClean="0"/>
              <a:t>add_phone(contact</a:t>
            </a:r>
            <a:r>
              <a:rPr lang="en-US" sz="2400" dirty="0" smtClean="0"/>
              <a:t>, number, tag):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err="1" smtClean="0"/>
              <a:t>contact.phones.append(number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err="1" smtClean="0"/>
              <a:t>contact.tags.append(tag</a:t>
            </a:r>
            <a:r>
              <a:rPr lang="en-US" sz="2400" dirty="0" smtClean="0"/>
              <a:t>)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StructuredProperty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err="1" smtClean="0"/>
              <a:t>Phone(ndb.Model</a:t>
            </a:r>
            <a:r>
              <a:rPr lang="en-US" sz="2400" dirty="0" smtClean="0"/>
              <a:t>):</a:t>
            </a:r>
            <a:br>
              <a:rPr lang="en-US" sz="2400" dirty="0" smtClean="0"/>
            </a:br>
            <a:r>
              <a:rPr lang="en-US" sz="2400" dirty="0" smtClean="0"/>
              <a:t>    number = </a:t>
            </a:r>
            <a:r>
              <a:rPr lang="en-US" sz="2400" dirty="0" err="1" smtClean="0"/>
              <a:t>ndb.StringProperty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    tag = </a:t>
            </a:r>
            <a:r>
              <a:rPr lang="en-US" sz="2400" dirty="0" err="1" smtClean="0"/>
              <a:t>ndb.StringProperty</a:t>
            </a:r>
            <a:r>
              <a:rPr lang="en-US" sz="2400" dirty="0" smtClean="0"/>
              <a:t>()</a:t>
            </a:r>
          </a:p>
          <a:p>
            <a:r>
              <a:rPr lang="en-US" sz="2400" dirty="0" smtClean="0"/>
              <a:t>class </a:t>
            </a:r>
            <a:r>
              <a:rPr lang="en-US" sz="2400" dirty="0" err="1" smtClean="0"/>
              <a:t>Contact(ndb.Model</a:t>
            </a:r>
            <a:r>
              <a:rPr lang="en-US" sz="2400" dirty="0" smtClean="0"/>
              <a:t>):</a:t>
            </a:r>
            <a:br>
              <a:rPr lang="en-US" sz="2400" dirty="0" smtClean="0"/>
            </a:br>
            <a:r>
              <a:rPr lang="en-US" sz="2400" dirty="0" smtClean="0"/>
              <a:t>    name = </a:t>
            </a:r>
            <a:r>
              <a:rPr lang="en-US" sz="2400" dirty="0" err="1" smtClean="0"/>
              <a:t>ndb.StringProperty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    phones = </a:t>
            </a:r>
            <a:r>
              <a:rPr lang="en-US" sz="2400" dirty="0" err="1" smtClean="0"/>
              <a:t>ndb.StructuredProperty(Phone</a:t>
            </a:r>
            <a:r>
              <a:rPr lang="en-US" sz="2400" dirty="0" smtClean="0"/>
              <a:t>, repeated=True)</a:t>
            </a:r>
          </a:p>
          <a:p>
            <a:r>
              <a:rPr lang="en-US" sz="2400" dirty="0" smtClean="0"/>
              <a:t>def </a:t>
            </a:r>
            <a:r>
              <a:rPr lang="en-US" sz="2400" dirty="0" err="1" smtClean="0"/>
              <a:t>add_phone(contact</a:t>
            </a:r>
            <a:r>
              <a:rPr lang="en-US" sz="2400" dirty="0" smtClean="0"/>
              <a:t>, number, tag):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err="1" smtClean="0"/>
              <a:t>contact.phones.append(Phone(number</a:t>
            </a:r>
            <a:r>
              <a:rPr lang="en-US" sz="2400" dirty="0" smtClean="0"/>
              <a:t>=number, tag=tag))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Contact.query(Contact.phones.number</a:t>
            </a:r>
            <a:r>
              <a:rPr lang="en-US" sz="2400" dirty="0" smtClean="0"/>
              <a:t> == ‘555-1212’)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really new or exciting</a:t>
            </a:r>
          </a:p>
          <a:p>
            <a:r>
              <a:rPr lang="en-US" dirty="0" smtClean="0"/>
              <a:t>Well integrated with contexts and caching</a:t>
            </a:r>
          </a:p>
          <a:p>
            <a:r>
              <a:rPr lang="en-US" dirty="0" smtClean="0"/>
              <a:t>Decorator @</a:t>
            </a:r>
            <a:r>
              <a:rPr lang="en-US" dirty="0" err="1" smtClean="0"/>
              <a:t>ndb.transactional</a:t>
            </a:r>
            <a:endParaRPr lang="en-US" dirty="0" smtClean="0"/>
          </a:p>
          <a:p>
            <a:r>
              <a:rPr lang="en-US" dirty="0" smtClean="0"/>
              <a:t>To specify options: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ndb.transactional(retries</a:t>
            </a:r>
            <a:r>
              <a:rPr lang="en-US" dirty="0" smtClean="0"/>
              <a:t>=N, </a:t>
            </a:r>
            <a:r>
              <a:rPr lang="en-US" dirty="0" err="1" smtClean="0"/>
              <a:t>xg</a:t>
            </a:r>
            <a:r>
              <a:rPr lang="en-US" dirty="0" smtClean="0"/>
              <a:t>=True)</a:t>
            </a:r>
          </a:p>
          <a:p>
            <a:r>
              <a:rPr lang="en-US" dirty="0" smtClean="0"/>
              <a:t>Join current transaction if one is in progress: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ndb.transactional(propagation</a:t>
            </a:r>
            <a:r>
              <a:rPr lang="en-US" dirty="0" smtClean="0"/>
              <a:t>=ALLOWED)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App Engine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your web apps in Google’s cloud</a:t>
            </a:r>
          </a:p>
          <a:p>
            <a:r>
              <a:rPr lang="en-US" dirty="0" smtClean="0"/>
              <a:t>Opinionated Platform-as-a-Service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Automatically scales your app</a:t>
            </a:r>
          </a:p>
          <a:p>
            <a:r>
              <a:rPr lang="en-US" dirty="0" smtClean="0"/>
              <a:t>Python-only launch April 2008; Java in 2009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en-US" dirty="0" err="1" smtClean="0"/>
              <a:t>datastore</a:t>
            </a:r>
            <a:endParaRPr lang="en-US" dirty="0" smtClean="0"/>
          </a:p>
          <a:p>
            <a:pPr lvl="1"/>
            <a:r>
              <a:rPr lang="en-US" dirty="0" smtClean="0"/>
              <a:t>ORM is primary API</a:t>
            </a:r>
          </a:p>
          <a:p>
            <a:pPr lvl="1"/>
            <a:r>
              <a:rPr lang="en-US" dirty="0" smtClean="0"/>
              <a:t>small subset of SQL (“GQL”) on top or ORM</a:t>
            </a:r>
          </a:p>
          <a:p>
            <a:pPr lvl="1"/>
            <a:r>
              <a:rPr lang="en-US" dirty="0" smtClean="0"/>
              <a:t>Original Python ORM called “db”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CRUD automatically caches in two places:</a:t>
            </a:r>
          </a:p>
          <a:p>
            <a:pPr lvl="1"/>
            <a:r>
              <a:rPr lang="en-US" dirty="0" smtClean="0"/>
              <a:t>in memory (per-context; write-through)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memcache</a:t>
            </a:r>
            <a:r>
              <a:rPr lang="en-US" dirty="0" smtClean="0"/>
              <a:t> (shared)</a:t>
            </a:r>
          </a:p>
          <a:p>
            <a:pPr lvl="2"/>
            <a:r>
              <a:rPr lang="en-US" dirty="0" smtClean="0"/>
              <a:t>one </a:t>
            </a:r>
            <a:r>
              <a:rPr lang="en-US" dirty="0" err="1" smtClean="0"/>
              <a:t>memcache</a:t>
            </a:r>
            <a:r>
              <a:rPr lang="en-US" dirty="0" smtClean="0"/>
              <a:t> server for all instances of you app</a:t>
            </a:r>
          </a:p>
          <a:p>
            <a:pPr lvl="2"/>
            <a:r>
              <a:rPr lang="en-US" dirty="0" smtClean="0"/>
              <a:t>write locks and clears, but doesn’t update </a:t>
            </a:r>
            <a:r>
              <a:rPr lang="en-US" dirty="0" err="1" smtClean="0"/>
              <a:t>memcache</a:t>
            </a:r>
            <a:endParaRPr lang="en-US" dirty="0" smtClean="0"/>
          </a:p>
          <a:p>
            <a:pPr lvl="1"/>
            <a:r>
              <a:rPr lang="en-US" dirty="0" err="1" smtClean="0"/>
              <a:t>memcache</a:t>
            </a:r>
            <a:r>
              <a:rPr lang="en-US" dirty="0" smtClean="0"/>
              <a:t> algorithm ensures consistency</a:t>
            </a:r>
          </a:p>
          <a:p>
            <a:pPr lvl="2"/>
            <a:r>
              <a:rPr lang="en-US" dirty="0" smtClean="0"/>
              <a:t>even when using transactions</a:t>
            </a:r>
          </a:p>
          <a:p>
            <a:pPr lvl="2"/>
            <a:r>
              <a:rPr lang="en-US" dirty="0" smtClean="0"/>
              <a:t>except maybe under extreme failure conditions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can override caching policies</a:t>
            </a:r>
          </a:p>
          <a:p>
            <a:pPr lvl="1"/>
            <a:r>
              <a:rPr lang="en-US" dirty="0" smtClean="0"/>
              <a:t>per call, per model class, per context</a:t>
            </a:r>
          </a:p>
          <a:p>
            <a:pPr lvl="1"/>
            <a:r>
              <a:rPr lang="en-US" dirty="0" smtClean="0"/>
              <a:t>write your own policy function</a:t>
            </a:r>
          </a:p>
          <a:p>
            <a:pPr lvl="1"/>
            <a:r>
              <a:rPr lang="en-US" dirty="0" smtClean="0"/>
              <a:t>can even turn off </a:t>
            </a:r>
            <a:r>
              <a:rPr lang="en-US" dirty="0" err="1" smtClean="0"/>
              <a:t>datastore</a:t>
            </a:r>
            <a:r>
              <a:rPr lang="en-US" dirty="0" smtClean="0"/>
              <a:t> writes completely!</a:t>
            </a:r>
          </a:p>
          <a:p>
            <a:r>
              <a:rPr lang="en-US" dirty="0" smtClean="0"/>
              <a:t>Query results are not cached</a:t>
            </a:r>
          </a:p>
          <a:p>
            <a:pPr lvl="1"/>
            <a:r>
              <a:rPr lang="en-US" dirty="0" smtClean="0"/>
              <a:t>consistency is too hard to guarantee</a:t>
            </a:r>
          </a:p>
          <a:p>
            <a:pPr lvl="1"/>
            <a:r>
              <a:rPr lang="en-US" dirty="0" smtClean="0"/>
              <a:t>however, this works for high cache hit rates:</a:t>
            </a:r>
            <a:br>
              <a:rPr lang="en-US" dirty="0" smtClean="0"/>
            </a:br>
            <a:r>
              <a:rPr lang="en-US" dirty="0" err="1" smtClean="0"/>
              <a:t>ndb.get_multi(q.fetch(keys_only</a:t>
            </a:r>
            <a:r>
              <a:rPr lang="en-US" dirty="0" smtClean="0"/>
              <a:t>=True))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async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 fairly deep dive)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PEP 342: generators as </a:t>
            </a:r>
            <a:r>
              <a:rPr lang="en-US" dirty="0" err="1" smtClean="0"/>
              <a:t>coroutines</a:t>
            </a:r>
            <a:endParaRPr lang="en-US" dirty="0" smtClean="0"/>
          </a:p>
          <a:p>
            <a:r>
              <a:rPr lang="en-US" dirty="0" smtClean="0"/>
              <a:t>Has its own event loop and Future class</a:t>
            </a:r>
          </a:p>
          <a:p>
            <a:r>
              <a:rPr lang="en-US" dirty="0" smtClean="0"/>
              <a:t>Constrained by App Engine </a:t>
            </a:r>
            <a:r>
              <a:rPr lang="en-US" dirty="0" err="1" smtClean="0"/>
              <a:t>async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RPCs</a:t>
            </a:r>
            <a:r>
              <a:rPr lang="en-US" dirty="0" smtClean="0"/>
              <a:t> (“Futures” for server-side work)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RPCs</a:t>
            </a:r>
            <a:r>
              <a:rPr lang="en-US" dirty="0" smtClean="0"/>
              <a:t> can be asynchronous (no select/poll)</a:t>
            </a:r>
          </a:p>
          <a:p>
            <a:pPr lvl="1"/>
            <a:r>
              <a:rPr lang="en-US" dirty="0" smtClean="0"/>
              <a:t>can wait for multiple </a:t>
            </a:r>
            <a:r>
              <a:rPr lang="en-US" dirty="0" err="1" smtClean="0"/>
              <a:t>RPCs</a:t>
            </a:r>
            <a:endParaRPr lang="en-US" dirty="0" smtClean="0"/>
          </a:p>
          <a:p>
            <a:pPr lvl="1"/>
            <a:r>
              <a:rPr lang="en-US" dirty="0" smtClean="0"/>
              <a:t>in original (Python 2.5) runtime, no threads</a:t>
            </a:r>
          </a:p>
          <a:p>
            <a:pPr lvl="1"/>
            <a:r>
              <a:rPr lang="en-US" dirty="0" err="1" smtClean="0"/>
              <a:t>greenlets/gevent/etc</a:t>
            </a:r>
            <a:r>
              <a:rPr lang="en-US" dirty="0" smtClean="0"/>
              <a:t>. useless in </a:t>
            </a:r>
            <a:r>
              <a:rPr lang="en-US" smtClean="0"/>
              <a:t>this environment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 </a:t>
            </a:r>
            <a:r>
              <a:rPr lang="en-US" dirty="0" err="1" smtClean="0"/>
              <a:t>get_or_insert(id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ent</a:t>
            </a:r>
            <a:r>
              <a:rPr lang="en-US" dirty="0" smtClean="0"/>
              <a:t> = </a:t>
            </a:r>
            <a:r>
              <a:rPr lang="en-US" dirty="0" err="1" smtClean="0"/>
              <a:t>Employee.get_by_id(id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if </a:t>
            </a:r>
            <a:r>
              <a:rPr lang="en-US" dirty="0" err="1" smtClean="0"/>
              <a:t>ent</a:t>
            </a:r>
            <a:r>
              <a:rPr lang="en-US" dirty="0" smtClean="0"/>
              <a:t> is None: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ent</a:t>
            </a:r>
            <a:r>
              <a:rPr lang="en-US" dirty="0" smtClean="0"/>
              <a:t> = Employee(…, id=id)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ent.put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    return </a:t>
            </a:r>
            <a:r>
              <a:rPr lang="en-US" dirty="0" err="1" smtClean="0"/>
              <a:t>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Converted to </a:t>
            </a:r>
            <a:r>
              <a:rPr lang="en-US" dirty="0" err="1" smtClean="0"/>
              <a:t>async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solidFill>
                  <a:srgbClr val="008000"/>
                </a:solidFill>
              </a:rPr>
              <a:t>	@</a:t>
            </a:r>
            <a:r>
              <a:rPr lang="en-US" dirty="0" err="1" smtClean="0">
                <a:solidFill>
                  <a:srgbClr val="008000"/>
                </a:solidFill>
              </a:rPr>
              <a:t>ndb.tasklet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 </a:t>
            </a:r>
            <a:r>
              <a:rPr lang="en-US" dirty="0" err="1" smtClean="0"/>
              <a:t>get_or_insert</a:t>
            </a:r>
            <a:r>
              <a:rPr lang="en-US" dirty="0" err="1" smtClean="0">
                <a:solidFill>
                  <a:srgbClr val="008000"/>
                </a:solidFill>
              </a:rPr>
              <a:t>_async</a:t>
            </a:r>
            <a:r>
              <a:rPr lang="en-US" dirty="0" err="1" smtClean="0"/>
              <a:t>(id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ent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8000"/>
                </a:solidFill>
              </a:rPr>
              <a:t>yield </a:t>
            </a:r>
            <a:r>
              <a:rPr lang="en-US" dirty="0" err="1" smtClean="0"/>
              <a:t>Employee.get_by_id</a:t>
            </a:r>
            <a:r>
              <a:rPr lang="en-US" dirty="0" err="1" smtClean="0">
                <a:solidFill>
                  <a:srgbClr val="008000"/>
                </a:solidFill>
              </a:rPr>
              <a:t>_async</a:t>
            </a:r>
            <a:r>
              <a:rPr lang="en-US" dirty="0" err="1" smtClean="0"/>
              <a:t>(id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if </a:t>
            </a:r>
            <a:r>
              <a:rPr lang="en-US" dirty="0" err="1" smtClean="0"/>
              <a:t>ent</a:t>
            </a:r>
            <a:r>
              <a:rPr lang="en-US" dirty="0" smtClean="0"/>
              <a:t> is None: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ent</a:t>
            </a:r>
            <a:r>
              <a:rPr lang="en-US" dirty="0" smtClean="0"/>
              <a:t> = Employee(…, id=id)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smtClean="0">
                <a:solidFill>
                  <a:srgbClr val="008000"/>
                </a:solidFill>
              </a:rPr>
              <a:t>yield </a:t>
            </a:r>
            <a:r>
              <a:rPr lang="en-US" dirty="0" err="1" smtClean="0"/>
              <a:t>ent.put</a:t>
            </a:r>
            <a:r>
              <a:rPr lang="en-US" dirty="0" err="1" smtClean="0">
                <a:solidFill>
                  <a:srgbClr val="008000"/>
                </a:solidFill>
              </a:rPr>
              <a:t>_async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noFill/>
              </a:rPr>
              <a:t>r</a:t>
            </a:r>
            <a:r>
              <a:rPr lang="en-US" dirty="0" smtClean="0">
                <a:solidFill>
                  <a:srgbClr val="008000"/>
                </a:solidFill>
              </a:rPr>
              <a:t>aise </a:t>
            </a:r>
            <a:r>
              <a:rPr lang="en-US" dirty="0" err="1" smtClean="0">
                <a:solidFill>
                  <a:srgbClr val="008000"/>
                </a:solidFill>
              </a:rPr>
              <a:t>ndb.R</a:t>
            </a:r>
            <a:r>
              <a:rPr lang="en-US" dirty="0" err="1" smtClean="0">
                <a:noFill/>
              </a:rPr>
              <a:t>eturn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noFill/>
              </a:rPr>
              <a:t>ent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r>
              <a:rPr lang="en-US" dirty="0" smtClean="0">
                <a:noFill/>
              </a:rPr>
              <a:t>“Look ma, no callbacks”</a:t>
            </a:r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 err="1" smtClean="0"/>
              <a:t>async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decorated function (</a:t>
            </a:r>
            <a:r>
              <a:rPr lang="en-US" dirty="0" err="1" smtClean="0"/>
              <a:t>tasklet</a:t>
            </a:r>
            <a:r>
              <a:rPr lang="en-US" dirty="0" smtClean="0"/>
              <a:t>) is </a:t>
            </a:r>
            <a:r>
              <a:rPr lang="en-US" dirty="0" err="1" smtClean="0"/>
              <a:t>async</a:t>
            </a:r>
            <a:r>
              <a:rPr lang="en-US" dirty="0" smtClean="0"/>
              <a:t> itself</a:t>
            </a:r>
          </a:p>
          <a:p>
            <a:r>
              <a:rPr lang="en-US" dirty="0" smtClean="0"/>
              <a:t>Really, </a:t>
            </a:r>
            <a:r>
              <a:rPr lang="en-US" dirty="0" err="1" smtClean="0"/>
              <a:t>async</a:t>
            </a:r>
            <a:r>
              <a:rPr lang="en-US" dirty="0" smtClean="0"/>
              <a:t> operations just return Futures</a:t>
            </a:r>
          </a:p>
          <a:p>
            <a:pPr lvl="1"/>
            <a:r>
              <a:rPr lang="en-US" dirty="0" smtClean="0"/>
              <a:t>can separate call from yield:</a:t>
            </a:r>
            <a:br>
              <a:rPr lang="en-US" dirty="0" smtClean="0"/>
            </a:b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foo_async</a:t>
            </a:r>
            <a:r>
              <a:rPr lang="en-US" dirty="0" smtClean="0"/>
              <a:t>(); …; a = yield </a:t>
            </a:r>
            <a:r>
              <a:rPr lang="en-US" dirty="0" err="1" smtClean="0"/>
              <a:t>f</a:t>
            </a:r>
            <a:endParaRPr lang="en-US" dirty="0" smtClean="0"/>
          </a:p>
          <a:p>
            <a:r>
              <a:rPr lang="en-US" dirty="0" smtClean="0"/>
              <a:t>yield takes any Future, or a list of Futures</a:t>
            </a:r>
          </a:p>
          <a:p>
            <a:pPr lvl="1"/>
            <a:r>
              <a:rPr lang="en-US" dirty="0" smtClean="0"/>
              <a:t>yield &lt;list&gt; returns a list of results:</a:t>
            </a:r>
            <a:br>
              <a:rPr lang="en-US" dirty="0" smtClean="0"/>
            </a:b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f_sync</a:t>
            </a:r>
            <a:r>
              <a:rPr lang="en-US" dirty="0" smtClean="0"/>
              <a:t>(); …; </a:t>
            </a:r>
            <a:r>
              <a:rPr lang="en-US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g_sync</a:t>
            </a:r>
            <a:r>
              <a:rPr lang="en-US" dirty="0" smtClean="0"/>
              <a:t>(); …; a, </a:t>
            </a:r>
            <a:r>
              <a:rPr lang="en-US" dirty="0" err="1" smtClean="0"/>
              <a:t>b</a:t>
            </a:r>
            <a:r>
              <a:rPr lang="en-US" dirty="0" smtClean="0"/>
              <a:t> = yield </a:t>
            </a:r>
            <a:r>
              <a:rPr lang="en-US" dirty="0" err="1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endParaRPr lang="en-US" dirty="0" smtClean="0"/>
          </a:p>
          <a:p>
            <a:r>
              <a:rPr lang="en-US" dirty="0" smtClean="0"/>
              <a:t>yielding multiple futures is key to running multiple </a:t>
            </a:r>
            <a:r>
              <a:rPr lang="en-US" dirty="0" err="1" smtClean="0"/>
              <a:t>tasklets</a:t>
            </a:r>
            <a:r>
              <a:rPr lang="en-US" dirty="0" smtClean="0"/>
              <a:t> concurrently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NDB Futures are </a:t>
            </a:r>
            <a:r>
              <a:rPr lang="en-US" i="1" dirty="0" smtClean="0"/>
              <a:t>explicit</a:t>
            </a:r>
            <a:r>
              <a:rPr lang="en-US" dirty="0" smtClean="0"/>
              <a:t> Futures</a:t>
            </a:r>
          </a:p>
          <a:p>
            <a:pPr lvl="1"/>
            <a:r>
              <a:rPr lang="en-US" dirty="0" smtClean="0"/>
              <a:t>must use an explicit API to wait for the result</a:t>
            </a:r>
          </a:p>
          <a:p>
            <a:r>
              <a:rPr lang="en-US" dirty="0" smtClean="0"/>
              <a:t>Three ways to wait: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f.get_result</a:t>
            </a:r>
            <a:r>
              <a:rPr lang="en-US" dirty="0" smtClean="0"/>
              <a:t>()  # in synchronous context</a:t>
            </a:r>
          </a:p>
          <a:p>
            <a:pPr lvl="1"/>
            <a:r>
              <a:rPr lang="en-US" dirty="0" smtClean="0"/>
              <a:t>yield </a:t>
            </a:r>
            <a:r>
              <a:rPr lang="en-US" dirty="0" err="1" smtClean="0"/>
              <a:t>f</a:t>
            </a:r>
            <a:r>
              <a:rPr lang="en-US" dirty="0" smtClean="0"/>
              <a:t>  # in a </a:t>
            </a:r>
            <a:r>
              <a:rPr lang="en-US" dirty="0" err="1" smtClean="0"/>
              <a:t>tasklet</a:t>
            </a:r>
            <a:endParaRPr lang="en-US" dirty="0" smtClean="0"/>
          </a:p>
          <a:p>
            <a:pPr lvl="1"/>
            <a:r>
              <a:rPr lang="en-US" dirty="0" err="1" smtClean="0"/>
              <a:t>f.add_callback(callback_function</a:t>
            </a:r>
            <a:r>
              <a:rPr lang="en-US" dirty="0" smtClean="0"/>
              <a:t>)  # internal</a:t>
            </a:r>
          </a:p>
          <a:p>
            <a:r>
              <a:rPr lang="en-US" dirty="0" smtClean="0"/>
              <a:t>Any number of waiters are supported</a:t>
            </a:r>
          </a:p>
          <a:p>
            <a:r>
              <a:rPr lang="en-US" dirty="0" smtClean="0"/>
              <a:t>An exception is also a result (i.e. is re-raised)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Doesn’t know about Futures</a:t>
            </a:r>
          </a:p>
          <a:p>
            <a:r>
              <a:rPr lang="en-US" dirty="0" smtClean="0"/>
              <a:t>Knows about App Engine </a:t>
            </a:r>
            <a:r>
              <a:rPr lang="en-US" dirty="0" err="1" smtClean="0"/>
              <a:t>RPCs</a:t>
            </a:r>
            <a:r>
              <a:rPr lang="en-US" dirty="0" smtClean="0"/>
              <a:t> though…</a:t>
            </a:r>
          </a:p>
          <a:p>
            <a:r>
              <a:rPr lang="en-US" dirty="0" smtClean="0"/>
              <a:t>And knows about callback functions</a:t>
            </a:r>
          </a:p>
          <a:p>
            <a:r>
              <a:rPr lang="en-US" dirty="0" smtClean="0"/>
              <a:t>When you’re calling an </a:t>
            </a:r>
            <a:r>
              <a:rPr lang="en-US" dirty="0" err="1" smtClean="0"/>
              <a:t>async</a:t>
            </a:r>
            <a:r>
              <a:rPr lang="en-US" dirty="0" smtClean="0"/>
              <a:t> API or </a:t>
            </a:r>
            <a:r>
              <a:rPr lang="en-US" dirty="0" err="1" smtClean="0"/>
              <a:t>tasklet</a:t>
            </a:r>
            <a:endParaRPr lang="en-US" dirty="0" smtClean="0"/>
          </a:p>
          <a:p>
            <a:pPr lvl="1"/>
            <a:r>
              <a:rPr lang="en-US" dirty="0" smtClean="0"/>
              <a:t>a helper to run the </a:t>
            </a:r>
            <a:r>
              <a:rPr lang="en-US" dirty="0" err="1" smtClean="0"/>
              <a:t>tasklet</a:t>
            </a:r>
            <a:r>
              <a:rPr lang="en-US" dirty="0" smtClean="0"/>
              <a:t> is queued</a:t>
            </a:r>
          </a:p>
          <a:p>
            <a:pPr lvl="1"/>
            <a:r>
              <a:rPr lang="en-US" dirty="0" smtClean="0"/>
              <a:t>you’re given a Future right away</a:t>
            </a:r>
          </a:p>
          <a:p>
            <a:pPr lvl="1"/>
            <a:r>
              <a:rPr lang="en-US" dirty="0" smtClean="0"/>
              <a:t>the helper will eventually set the Future’s result</a:t>
            </a:r>
          </a:p>
          <a:p>
            <a:pPr lvl="1"/>
            <a:r>
              <a:rPr lang="en-US" dirty="0" smtClean="0"/>
              <a:t>use the Future to wait for the result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yielding a Future wait for its result?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“Trampoline” code calls </a:t>
            </a:r>
            <a:r>
              <a:rPr lang="en-US" dirty="0" err="1" smtClean="0"/>
              <a:t>g.next</a:t>
            </a:r>
            <a:r>
              <a:rPr lang="en-US" dirty="0" smtClean="0"/>
              <a:t>() or </a:t>
            </a:r>
            <a:r>
              <a:rPr lang="en-US" dirty="0" err="1" smtClean="0"/>
              <a:t>g.send</a:t>
            </a:r>
            <a:r>
              <a:rPr lang="en-US" dirty="0" smtClean="0"/>
              <a:t>() on the underlying generator object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this returns a Future, the trampoline adds a callback to the Future to restart the generator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It’s up to whatever created the Future to make sure that its result is eventually set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Go to #1, passing the result into </a:t>
            </a:r>
            <a:r>
              <a:rPr lang="en-US" dirty="0" err="1" smtClean="0"/>
              <a:t>g.send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App Engine 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Attained 7.5 Billion daily hits</a:t>
            </a:r>
          </a:p>
          <a:p>
            <a:r>
              <a:rPr lang="en-US" dirty="0" smtClean="0"/>
              <a:t>1 Million active applications</a:t>
            </a:r>
          </a:p>
          <a:p>
            <a:r>
              <a:rPr lang="en-US" dirty="0" smtClean="0"/>
              <a:t>250,000 active developers (30-day actives)</a:t>
            </a:r>
          </a:p>
          <a:p>
            <a:r>
              <a:rPr lang="en-US" dirty="0" smtClean="0"/>
              <a:t>Half of all internet IP addresses touch Google App Engine servers per week</a:t>
            </a:r>
          </a:p>
          <a:p>
            <a:r>
              <a:rPr lang="en-US" dirty="0" smtClean="0"/>
              <a:t>2 Trillion </a:t>
            </a:r>
            <a:r>
              <a:rPr lang="en-US" dirty="0" err="1" smtClean="0"/>
              <a:t>datastore</a:t>
            </a:r>
            <a:r>
              <a:rPr lang="en-US" dirty="0" smtClean="0"/>
              <a:t> operations per month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g.next</a:t>
            </a:r>
            <a:r>
              <a:rPr lang="en-US" dirty="0" smtClean="0"/>
              <a:t>() or </a:t>
            </a:r>
            <a:r>
              <a:rPr lang="en-US" dirty="0" err="1" smtClean="0"/>
              <a:t>g.send</a:t>
            </a:r>
            <a:r>
              <a:rPr lang="en-US" dirty="0" smtClean="0"/>
              <a:t>() raises </a:t>
            </a:r>
            <a:r>
              <a:rPr lang="en-US" dirty="0" err="1" smtClean="0"/>
              <a:t>StopIteration</a:t>
            </a:r>
            <a:r>
              <a:rPr lang="en-US" dirty="0" smtClean="0"/>
              <a:t>, we’re done (</a:t>
            </a:r>
            <a:r>
              <a:rPr lang="en-US" dirty="0" err="1" smtClean="0"/>
              <a:t>ndb.Return</a:t>
            </a:r>
            <a:r>
              <a:rPr lang="en-US" dirty="0" smtClean="0"/>
              <a:t> is a subclass thereof)</a:t>
            </a:r>
          </a:p>
          <a:p>
            <a:r>
              <a:rPr lang="en-US" dirty="0" smtClean="0"/>
              <a:t>If it raises another exception, we’re also done, and we pass the exception on</a:t>
            </a:r>
          </a:p>
          <a:p>
            <a:r>
              <a:rPr lang="en-US" dirty="0" smtClean="0"/>
              <a:t>If it returns an RPC instead of a Future, use the event loop’s native understanding of </a:t>
            </a:r>
            <a:r>
              <a:rPr lang="en-US" dirty="0" err="1" smtClean="0"/>
              <a:t>RPCs</a:t>
            </a:r>
            <a:endParaRPr lang="en-US" dirty="0" smtClean="0"/>
          </a:p>
          <a:p>
            <a:r>
              <a:rPr lang="en-US" dirty="0" smtClean="0"/>
              <a:t>If it returns a non-Future, that’s an </a:t>
            </a:r>
            <a:r>
              <a:rPr lang="en-US" i="1" dirty="0" smtClean="0"/>
              <a:t>error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don’t have to understand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remember these rules:</a:t>
            </a:r>
          </a:p>
          <a:p>
            <a:pPr lvl="1"/>
            <a:r>
              <a:rPr lang="en-US" dirty="0" smtClean="0"/>
              <a:t>use @</a:t>
            </a:r>
            <a:r>
              <a:rPr lang="en-US" dirty="0" err="1" smtClean="0"/>
              <a:t>ndb.tasklet</a:t>
            </a:r>
            <a:r>
              <a:rPr lang="en-US" dirty="0" smtClean="0"/>
              <a:t> on a generator function</a:t>
            </a:r>
          </a:p>
          <a:p>
            <a:pPr lvl="1"/>
            <a:r>
              <a:rPr lang="en-US" dirty="0" smtClean="0"/>
              <a:t>yield *_</a:t>
            </a:r>
            <a:r>
              <a:rPr lang="en-US" dirty="0" err="1" smtClean="0"/>
              <a:t>async</a:t>
            </a:r>
            <a:r>
              <a:rPr lang="en-US" dirty="0" smtClean="0"/>
              <a:t>() operations</a:t>
            </a:r>
          </a:p>
          <a:p>
            <a:pPr lvl="1"/>
            <a:r>
              <a:rPr lang="en-US" dirty="0" smtClean="0"/>
              <a:t>raise </a:t>
            </a:r>
            <a:r>
              <a:rPr lang="en-US" dirty="0" err="1" smtClean="0"/>
              <a:t>ndb.Return(x</a:t>
            </a:r>
            <a:r>
              <a:rPr lang="en-US" dirty="0" smtClean="0"/>
              <a:t>) instead of return </a:t>
            </a:r>
            <a:r>
              <a:rPr lang="en-US" dirty="0" err="1" smtClean="0"/>
              <a:t>x</a:t>
            </a:r>
            <a:endParaRPr lang="en-US" dirty="0" smtClean="0"/>
          </a:p>
          <a:p>
            <a:r>
              <a:rPr lang="en-US" dirty="0" smtClean="0"/>
              <a:t>Use yield &lt;list&gt; to increase concurrency</a:t>
            </a:r>
          </a:p>
          <a:p>
            <a:r>
              <a:rPr lang="en-US" dirty="0" smtClean="0"/>
              <a:t>Don’t call synchronous APIs!</a:t>
            </a:r>
          </a:p>
          <a:p>
            <a:r>
              <a:rPr lang="en-US" dirty="0" smtClean="0"/>
              <a:t>Helpful convention: name </a:t>
            </a:r>
            <a:r>
              <a:rPr lang="en-US" dirty="0" err="1" smtClean="0"/>
              <a:t>tasklets</a:t>
            </a:r>
            <a:r>
              <a:rPr lang="en-US" dirty="0" smtClean="0"/>
              <a:t> *_</a:t>
            </a:r>
            <a:r>
              <a:rPr lang="en-US" dirty="0" err="1" smtClean="0"/>
              <a:t>async</a:t>
            </a:r>
            <a:endParaRPr lang="en-US" dirty="0" smtClean="0"/>
          </a:p>
          <a:p>
            <a:r>
              <a:rPr lang="en-US" dirty="0" smtClean="0"/>
              <a:t>Exception passing is remarkably natural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Auto-batching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combine operations in one RPC</a:t>
            </a:r>
          </a:p>
          <a:p>
            <a:pPr lvl="1"/>
            <a:r>
              <a:rPr lang="en-US" dirty="0" smtClean="0"/>
              <a:t>Only like operations can be combined</a:t>
            </a:r>
          </a:p>
          <a:p>
            <a:pPr lvl="1"/>
            <a:r>
              <a:rPr lang="en-US" dirty="0" smtClean="0"/>
              <a:t>Must use </a:t>
            </a:r>
            <a:r>
              <a:rPr lang="en-US" dirty="0" err="1" smtClean="0"/>
              <a:t>async</a:t>
            </a:r>
            <a:r>
              <a:rPr lang="en-US" dirty="0" smtClean="0"/>
              <a:t> API to benefit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e1.put(); e2.put()  # Two </a:t>
            </a:r>
            <a:r>
              <a:rPr lang="en-US" dirty="0" err="1" smtClean="0"/>
              <a:t>RPCs</a:t>
            </a:r>
            <a:endParaRPr lang="en-US" dirty="0" smtClean="0"/>
          </a:p>
          <a:p>
            <a:pPr lvl="1"/>
            <a:r>
              <a:rPr lang="en-US" dirty="0" smtClean="0"/>
              <a:t>yield e1.put_async(), e2.put_async()  # One RPC!</a:t>
            </a:r>
          </a:p>
          <a:p>
            <a:r>
              <a:rPr lang="en-US" dirty="0" smtClean="0"/>
              <a:t>Implemented for </a:t>
            </a:r>
            <a:r>
              <a:rPr lang="en-US" dirty="0" err="1" smtClean="0"/>
              <a:t>datastore</a:t>
            </a:r>
            <a:r>
              <a:rPr lang="en-US" dirty="0" smtClean="0"/>
              <a:t> get, put, delete; and </a:t>
            </a:r>
            <a:r>
              <a:rPr lang="en-US" dirty="0" err="1" smtClean="0"/>
              <a:t>memcache</a:t>
            </a:r>
            <a:r>
              <a:rPr lang="en-US" dirty="0" smtClean="0"/>
              <a:t> operations (via Context)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Auto-batching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benefit is between multiple </a:t>
            </a:r>
            <a:r>
              <a:rPr lang="en-US" dirty="0" err="1" smtClean="0"/>
              <a:t>tasklets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tasklets</a:t>
            </a:r>
            <a:r>
              <a:rPr lang="en-US" dirty="0" smtClean="0"/>
              <a:t> does some single ops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get_or_insert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Tasklets</a:t>
            </a:r>
            <a:r>
              <a:rPr lang="en-US" dirty="0" smtClean="0"/>
              <a:t> are run concurrently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tasklet</a:t>
            </a:r>
            <a:r>
              <a:rPr lang="en-US" dirty="0" smtClean="0"/>
              <a:t> in turn runs until first blocking op</a:t>
            </a:r>
          </a:p>
          <a:p>
            <a:r>
              <a:rPr lang="en-US" dirty="0" smtClean="0"/>
              <a:t>Those ops are buffered, not sent out yet</a:t>
            </a:r>
          </a:p>
          <a:p>
            <a:r>
              <a:rPr lang="en-US" dirty="0" smtClean="0"/>
              <a:t>When no </a:t>
            </a:r>
            <a:r>
              <a:rPr lang="en-US" dirty="0" err="1" smtClean="0"/>
              <a:t>tasklets</a:t>
            </a:r>
            <a:r>
              <a:rPr lang="en-US" dirty="0" smtClean="0"/>
              <a:t> left to run, buffered ops are combined into one batch RPC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Auto-batching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original single op has its own Future</a:t>
            </a:r>
          </a:p>
          <a:p>
            <a:r>
              <a:rPr lang="en-US" dirty="0" smtClean="0"/>
              <a:t>When the RPC completes, its result is distributed back over those Futures</a:t>
            </a:r>
          </a:p>
          <a:p>
            <a:r>
              <a:rPr lang="en-US" dirty="0" smtClean="0"/>
              <a:t>And… the </a:t>
            </a:r>
            <a:r>
              <a:rPr lang="en-US" dirty="0" err="1" smtClean="0"/>
              <a:t>tasklets</a:t>
            </a:r>
            <a:r>
              <a:rPr lang="en-US" dirty="0" smtClean="0"/>
              <a:t> are back in the race!</a:t>
            </a:r>
          </a:p>
          <a:p>
            <a:endParaRPr lang="en-US" dirty="0" smtClean="0"/>
          </a:p>
          <a:p>
            <a:r>
              <a:rPr lang="en-US" dirty="0" smtClean="0"/>
              <a:t>But… why not just manually batch operations?</a:t>
            </a:r>
          </a:p>
          <a:p>
            <a:pPr lvl="1"/>
            <a:r>
              <a:rPr lang="en-US" dirty="0" smtClean="0"/>
              <a:t>restructuring your code to do that is often hard!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Async</a:t>
            </a:r>
            <a:r>
              <a:rPr lang="en-US" dirty="0" smtClean="0"/>
              <a:t> coding has lots of newbie traps</a:t>
            </a:r>
          </a:p>
          <a:p>
            <a:r>
              <a:rPr lang="en-US" dirty="0" smtClean="0"/>
              <a:t>Careful when overlapping I/O and CPU work</a:t>
            </a:r>
          </a:p>
          <a:p>
            <a:pPr lvl="1"/>
            <a:r>
              <a:rPr lang="en-US" dirty="0" smtClean="0"/>
              <a:t>auto-batch queues only flushed when blocking</a:t>
            </a:r>
          </a:p>
          <a:p>
            <a:r>
              <a:rPr lang="en-US" dirty="0" smtClean="0"/>
              <a:t>Mixing </a:t>
            </a:r>
            <a:r>
              <a:rPr lang="en-US" dirty="0" err="1" smtClean="0"/>
              <a:t>async</a:t>
            </a:r>
            <a:r>
              <a:rPr lang="en-US" dirty="0" smtClean="0"/>
              <a:t> and synchronous ops can be bad</a:t>
            </a:r>
          </a:p>
          <a:p>
            <a:pPr lvl="1"/>
            <a:r>
              <a:rPr lang="en-US" dirty="0" smtClean="0"/>
              <a:t>in extreme cases can cause stack overflow</a:t>
            </a:r>
          </a:p>
          <a:p>
            <a:r>
              <a:rPr lang="en-US" dirty="0" smtClean="0"/>
              <a:t>Debugging </a:t>
            </a:r>
            <a:r>
              <a:rPr lang="en-US" dirty="0" err="1" smtClean="0"/>
              <a:t>async</a:t>
            </a:r>
            <a:r>
              <a:rPr lang="en-US" dirty="0" smtClean="0"/>
              <a:t> code is a challenge</a:t>
            </a:r>
          </a:p>
          <a:p>
            <a:pPr lvl="1"/>
            <a:r>
              <a:rPr lang="en-US" dirty="0" smtClean="0"/>
              <a:t>too much state in suspended generators’ locals</a:t>
            </a:r>
          </a:p>
          <a:p>
            <a:pPr lvl="1"/>
            <a:r>
              <a:rPr lang="en-US" dirty="0" smtClean="0"/>
              <a:t>can’t easily step over a yield in </a:t>
            </a:r>
            <a:r>
              <a:rPr lang="en-US" dirty="0" err="1" smtClean="0"/>
              <a:t>pdb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NDB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design bugs in the old db API</a:t>
            </a:r>
          </a:p>
          <a:p>
            <a:r>
              <a:rPr lang="en-US" dirty="0" smtClean="0"/>
              <a:t>Implement cool new API ideas</a:t>
            </a:r>
          </a:p>
          <a:p>
            <a:r>
              <a:rPr lang="en-US" dirty="0" smtClean="0"/>
              <a:t>Asynchronous to the core</a:t>
            </a:r>
          </a:p>
          <a:p>
            <a:r>
              <a:rPr lang="en-US" dirty="0" smtClean="0"/>
              <a:t>100% compatible on-disk representation</a:t>
            </a:r>
          </a:p>
          <a:p>
            <a:r>
              <a:rPr lang="en-US" dirty="0" smtClean="0"/>
              <a:t>Google App Engine </a:t>
            </a:r>
            <a:r>
              <a:rPr lang="en-US" dirty="0" err="1" smtClean="0"/>
              <a:t>Datastore</a:t>
            </a:r>
            <a:r>
              <a:rPr lang="en-US" dirty="0" smtClean="0"/>
              <a:t> only</a:t>
            </a:r>
          </a:p>
          <a:p>
            <a:pPr lvl="1"/>
            <a:r>
              <a:rPr lang="en-US" dirty="0" smtClean="0"/>
              <a:t>Python 2.5 and 2.7 (single- and multi-threaded)</a:t>
            </a:r>
          </a:p>
          <a:p>
            <a:pPr lvl="1"/>
            <a:r>
              <a:rPr lang="en-US" dirty="0" smtClean="0"/>
              <a:t>HRD and M/S </a:t>
            </a:r>
            <a:r>
              <a:rPr lang="en-US" dirty="0" err="1" smtClean="0"/>
              <a:t>datastore</a:t>
            </a:r>
            <a:r>
              <a:rPr lang="en-US" dirty="0" smtClean="0"/>
              <a:t>; US and EU datacenters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Notice widespread frustration with old db</a:t>
            </a:r>
          </a:p>
          <a:p>
            <a:r>
              <a:rPr lang="en-US" dirty="0" smtClean="0"/>
              <a:t>Get management buy-in for a full rewrite</a:t>
            </a:r>
          </a:p>
          <a:p>
            <a:r>
              <a:rPr lang="en-US" dirty="0" smtClean="0"/>
              <a:t>Sit in a corner coding for a year :-)</a:t>
            </a:r>
          </a:p>
          <a:p>
            <a:r>
              <a:rPr lang="en-US" dirty="0" smtClean="0"/>
              <a:t>No, really:</a:t>
            </a:r>
          </a:p>
          <a:p>
            <a:pPr lvl="1"/>
            <a:r>
              <a:rPr lang="en-US" dirty="0" smtClean="0"/>
              <a:t>Release open source version early and often</a:t>
            </a:r>
          </a:p>
          <a:p>
            <a:pPr lvl="1"/>
            <a:r>
              <a:rPr lang="en-US" dirty="0" smtClean="0"/>
              <a:t>Beg users for feedback and contributions</a:t>
            </a:r>
          </a:p>
          <a:p>
            <a:pPr lvl="1"/>
            <a:r>
              <a:rPr lang="en-US" dirty="0" smtClean="0"/>
              <a:t>Try </a:t>
            </a:r>
            <a:r>
              <a:rPr lang="en-US" smtClean="0"/>
              <a:t>to document, </a:t>
            </a:r>
            <a:r>
              <a:rPr lang="en-US" dirty="0" smtClean="0"/>
              <a:t>redesign what’s hard to explain</a:t>
            </a:r>
          </a:p>
          <a:p>
            <a:pPr lvl="1"/>
            <a:r>
              <a:rPr lang="en-US" dirty="0" smtClean="0"/>
              <a:t>Rinse and repeat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old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modify</a:t>
            </a:r>
          </a:p>
          <a:p>
            <a:pPr lvl="1"/>
            <a:r>
              <a:rPr lang="en-US" dirty="0" smtClean="0"/>
              <a:t>any time we try to change internals, some user code breaks that depends on those internals</a:t>
            </a:r>
          </a:p>
          <a:p>
            <a:r>
              <a:rPr lang="en-US" dirty="0" smtClean="0"/>
              <a:t>Started out as a quick demo</a:t>
            </a:r>
          </a:p>
          <a:p>
            <a:pPr lvl="1"/>
            <a:r>
              <a:rPr lang="en-US" dirty="0" smtClean="0"/>
              <a:t>“how to do </a:t>
            </a:r>
            <a:r>
              <a:rPr lang="en-US" dirty="0" err="1" smtClean="0"/>
              <a:t>Django</a:t>
            </a:r>
            <a:r>
              <a:rPr lang="en-US" dirty="0" smtClean="0"/>
              <a:t>-style models in App Engine”</a:t>
            </a:r>
          </a:p>
          <a:p>
            <a:pPr lvl="1"/>
            <a:r>
              <a:rPr lang="en-US" dirty="0" smtClean="0"/>
              <a:t>made the official API only weeks before launch</a:t>
            </a:r>
          </a:p>
          <a:p>
            <a:r>
              <a:rPr lang="en-US" dirty="0" smtClean="0"/>
              <a:t>Has too many layers</a:t>
            </a:r>
          </a:p>
          <a:p>
            <a:pPr lvl="1"/>
            <a:r>
              <a:rPr lang="en-US" dirty="0" smtClean="0"/>
              <a:t>data is copied too many times between 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cake (old)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28420" y="2209800"/>
            <a:ext cx="528716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db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447800" y="4495800"/>
            <a:ext cx="627513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protocol buffers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729112" y="3329045"/>
            <a:ext cx="568577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datastore.py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cake (new)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95013" y="1880849"/>
            <a:ext cx="27472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db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436395" y="2993289"/>
            <a:ext cx="3074322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datastore.py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19200" y="4093564"/>
            <a:ext cx="67056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datastore_{rpc,query}.py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90600" y="5191894"/>
            <a:ext cx="716279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protocol buffers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663117" y="1880849"/>
            <a:ext cx="3074322" cy="20268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ndb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new API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Async</a:t>
            </a:r>
            <a:r>
              <a:rPr lang="en-US" dirty="0" smtClean="0"/>
              <a:t> core</a:t>
            </a:r>
          </a:p>
          <a:p>
            <a:r>
              <a:rPr lang="en-US" dirty="0" smtClean="0"/>
              <a:t>Auto-batching</a:t>
            </a:r>
          </a:p>
          <a:p>
            <a:r>
              <a:rPr lang="en-US" dirty="0" smtClean="0"/>
              <a:t>Integrated caching</a:t>
            </a:r>
          </a:p>
          <a:p>
            <a:r>
              <a:rPr lang="en-US" dirty="0" err="1" smtClean="0"/>
              <a:t>Pythonic</a:t>
            </a:r>
            <a:r>
              <a:rPr lang="en-US" dirty="0" smtClean="0"/>
              <a:t> query syntax</a:t>
            </a:r>
          </a:p>
          <a:p>
            <a:r>
              <a:rPr lang="en-US" dirty="0" smtClean="0"/>
              <a:t>Give entities </a:t>
            </a:r>
            <a:r>
              <a:rPr lang="en-US" dirty="0" err="1" smtClean="0"/>
              <a:t>nestable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subclassing</a:t>
            </a:r>
            <a:r>
              <a:rPr lang="en-US" dirty="0" smtClean="0"/>
              <a:t> Property classes easy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1865</Words>
  <Application>Microsoft Macintosh PowerPoint</Application>
  <PresentationFormat>On-screen Show (4:3)</PresentationFormat>
  <Paragraphs>233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NDB The new Python client library for the Google App Engine Datastore</vt:lpstr>
      <vt:lpstr>Google App Engine in a nutshell</vt:lpstr>
      <vt:lpstr>Google App Engine in numbers</vt:lpstr>
      <vt:lpstr>NDB in a nutshell</vt:lpstr>
      <vt:lpstr>Development process</vt:lpstr>
      <vt:lpstr>What’s wrong with old db</vt:lpstr>
      <vt:lpstr>Layer cake (old)</vt:lpstr>
      <vt:lpstr>Layer cake (new)</vt:lpstr>
      <vt:lpstr>Cool new API features</vt:lpstr>
      <vt:lpstr>Other nice things</vt:lpstr>
      <vt:lpstr>The basics</vt:lpstr>
      <vt:lpstr>Model (schema) definitions</vt:lpstr>
      <vt:lpstr>Basic CRUD</vt:lpstr>
      <vt:lpstr>Queries</vt:lpstr>
      <vt:lpstr>Why repeat the class name?</vt:lpstr>
      <vt:lpstr>Mapping a query over a callback</vt:lpstr>
      <vt:lpstr>StructuredProperty</vt:lpstr>
      <vt:lpstr>StructuredProperty (2)</vt:lpstr>
      <vt:lpstr>Transactions</vt:lpstr>
      <vt:lpstr>Caching</vt:lpstr>
      <vt:lpstr>Caching (2)</vt:lpstr>
      <vt:lpstr>The async API</vt:lpstr>
      <vt:lpstr>Async basics</vt:lpstr>
      <vt:lpstr>Synchronous example code</vt:lpstr>
      <vt:lpstr>Converted to async style</vt:lpstr>
      <vt:lpstr>Writing async code</vt:lpstr>
      <vt:lpstr>Futures</vt:lpstr>
      <vt:lpstr>Event loop</vt:lpstr>
      <vt:lpstr>The magic yield</vt:lpstr>
      <vt:lpstr>Edge cases</vt:lpstr>
      <vt:lpstr>You don’t have to understand this</vt:lpstr>
      <vt:lpstr>Auto-batching</vt:lpstr>
      <vt:lpstr>Auto-batching (2)</vt:lpstr>
      <vt:lpstr>Auto-batching (3)</vt:lpstr>
      <vt:lpstr>Conclusion: caveats</vt:lpstr>
      <vt:lpstr>Q &amp; A</vt:lpstr>
    </vt:vector>
  </TitlesOfParts>
  <Company>Google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NDB The new Python client library for the Google Appengine Datastore</dc:title>
  <dc:creator>Guido van Rossum</dc:creator>
  <cp:lastModifiedBy>Guido van Rossum</cp:lastModifiedBy>
  <cp:revision>23</cp:revision>
  <dcterms:created xsi:type="dcterms:W3CDTF">2012-06-29T21:54:39Z</dcterms:created>
  <dcterms:modified xsi:type="dcterms:W3CDTF">2012-06-29T22:11:34Z</dcterms:modified>
</cp:coreProperties>
</file>